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71" r:id="rId7"/>
    <p:sldId id="272" r:id="rId8"/>
    <p:sldId id="261" r:id="rId9"/>
    <p:sldId id="273" r:id="rId10"/>
    <p:sldId id="262" r:id="rId11"/>
    <p:sldId id="263" r:id="rId12"/>
    <p:sldId id="274" r:id="rId13"/>
    <p:sldId id="275" r:id="rId14"/>
    <p:sldId id="276" r:id="rId15"/>
    <p:sldId id="277" r:id="rId16"/>
    <p:sldId id="264" r:id="rId17"/>
    <p:sldId id="265" r:id="rId18"/>
    <p:sldId id="266" r:id="rId19"/>
    <p:sldId id="267" r:id="rId20"/>
    <p:sldId id="268" r:id="rId21"/>
    <p:sldId id="269" r:id="rId22"/>
    <p:sldId id="270" r:id="rId23"/>
  </p:sldIdLst>
  <p:sldSz cx="5854700" cy="3295650"/>
  <p:notesSz cx="5854700" cy="32956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211" d="100"/>
          <a:sy n="211" d="100"/>
        </p:scale>
        <p:origin x="918" y="1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12" y="8"/>
            <a:ext cx="5845810" cy="3288029"/>
          </a:xfrm>
          <a:custGeom>
            <a:avLst/>
            <a:gdLst/>
            <a:ahLst/>
            <a:cxnLst/>
            <a:rect l="l" t="t" r="r" b="b"/>
            <a:pathLst>
              <a:path w="5845810" h="3288029">
                <a:moveTo>
                  <a:pt x="0" y="3287938"/>
                </a:moveTo>
                <a:lnTo>
                  <a:pt x="5845240" y="3287938"/>
                </a:lnTo>
                <a:lnTo>
                  <a:pt x="5845240" y="0"/>
                </a:lnTo>
                <a:lnTo>
                  <a:pt x="0" y="0"/>
                </a:lnTo>
                <a:lnTo>
                  <a:pt x="0" y="3287938"/>
                </a:lnTo>
                <a:close/>
              </a:path>
            </a:pathLst>
          </a:custGeom>
          <a:solidFill>
            <a:srgbClr val="282937"/>
          </a:solidFill>
        </p:spPr>
        <p:txBody>
          <a:bodyPr wrap="square" lIns="0" tIns="0" rIns="0" bIns="0" rtlCol="0"/>
          <a:lstStyle/>
          <a:p>
            <a:endParaRPr/>
          </a:p>
        </p:txBody>
      </p:sp>
      <p:sp>
        <p:nvSpPr>
          <p:cNvPr id="17" name="bg object 17"/>
          <p:cNvSpPr/>
          <p:nvPr/>
        </p:nvSpPr>
        <p:spPr>
          <a:xfrm>
            <a:off x="3582949" y="12"/>
            <a:ext cx="2264410" cy="1628139"/>
          </a:xfrm>
          <a:custGeom>
            <a:avLst/>
            <a:gdLst/>
            <a:ahLst/>
            <a:cxnLst/>
            <a:rect l="l" t="t" r="r" b="b"/>
            <a:pathLst>
              <a:path w="2264410" h="1628139">
                <a:moveTo>
                  <a:pt x="939330" y="1012659"/>
                </a:moveTo>
                <a:lnTo>
                  <a:pt x="555586" y="628129"/>
                </a:lnTo>
                <a:lnTo>
                  <a:pt x="0" y="1183741"/>
                </a:lnTo>
                <a:lnTo>
                  <a:pt x="383717" y="1568259"/>
                </a:lnTo>
                <a:lnTo>
                  <a:pt x="939330" y="1012659"/>
                </a:lnTo>
                <a:close/>
              </a:path>
              <a:path w="2264410" h="1628139">
                <a:moveTo>
                  <a:pt x="2263787" y="178587"/>
                </a:moveTo>
                <a:lnTo>
                  <a:pt x="2085200" y="0"/>
                </a:lnTo>
                <a:lnTo>
                  <a:pt x="1219022" y="0"/>
                </a:lnTo>
                <a:lnTo>
                  <a:pt x="621576" y="597433"/>
                </a:lnTo>
                <a:lnTo>
                  <a:pt x="1652104" y="1627962"/>
                </a:lnTo>
                <a:lnTo>
                  <a:pt x="2263787" y="1016292"/>
                </a:lnTo>
                <a:lnTo>
                  <a:pt x="2263787" y="178587"/>
                </a:lnTo>
                <a:close/>
              </a:path>
            </a:pathLst>
          </a:custGeom>
          <a:solidFill>
            <a:srgbClr val="6FB0DA"/>
          </a:solidFill>
        </p:spPr>
        <p:txBody>
          <a:bodyPr wrap="square" lIns="0" tIns="0" rIns="0" bIns="0" rtlCol="0"/>
          <a:lstStyle/>
          <a:p>
            <a:endParaRPr/>
          </a:p>
        </p:txBody>
      </p:sp>
      <p:sp>
        <p:nvSpPr>
          <p:cNvPr id="18" name="bg object 18"/>
          <p:cNvSpPr/>
          <p:nvPr/>
        </p:nvSpPr>
        <p:spPr>
          <a:xfrm>
            <a:off x="3411077" y="457056"/>
            <a:ext cx="758190" cy="758190"/>
          </a:xfrm>
          <a:custGeom>
            <a:avLst/>
            <a:gdLst/>
            <a:ahLst/>
            <a:cxnLst/>
            <a:rect l="l" t="t" r="r" b="b"/>
            <a:pathLst>
              <a:path w="758189" h="758190">
                <a:moveTo>
                  <a:pt x="555589" y="0"/>
                </a:moveTo>
                <a:lnTo>
                  <a:pt x="0" y="555604"/>
                </a:lnTo>
                <a:lnTo>
                  <a:pt x="202265" y="757857"/>
                </a:lnTo>
                <a:lnTo>
                  <a:pt x="757854" y="201454"/>
                </a:lnTo>
                <a:lnTo>
                  <a:pt x="555589" y="0"/>
                </a:lnTo>
                <a:close/>
              </a:path>
            </a:pathLst>
          </a:custGeom>
          <a:solidFill>
            <a:srgbClr val="484C67"/>
          </a:solidFill>
        </p:spPr>
        <p:txBody>
          <a:bodyPr wrap="square" lIns="0" tIns="0" rIns="0" bIns="0" rtlCol="0"/>
          <a:lstStyle/>
          <a:p>
            <a:endParaRPr/>
          </a:p>
        </p:txBody>
      </p:sp>
      <p:sp>
        <p:nvSpPr>
          <p:cNvPr id="19" name="bg object 19"/>
          <p:cNvSpPr/>
          <p:nvPr/>
        </p:nvSpPr>
        <p:spPr>
          <a:xfrm>
            <a:off x="5286451" y="1110581"/>
            <a:ext cx="560705" cy="622300"/>
          </a:xfrm>
          <a:custGeom>
            <a:avLst/>
            <a:gdLst/>
            <a:ahLst/>
            <a:cxnLst/>
            <a:rect l="l" t="t" r="r" b="b"/>
            <a:pathLst>
              <a:path w="560704" h="622300">
                <a:moveTo>
                  <a:pt x="560295" y="0"/>
                </a:moveTo>
                <a:lnTo>
                  <a:pt x="0" y="559793"/>
                </a:lnTo>
                <a:lnTo>
                  <a:pt x="62240" y="622039"/>
                </a:lnTo>
                <a:lnTo>
                  <a:pt x="560295" y="123539"/>
                </a:lnTo>
                <a:lnTo>
                  <a:pt x="560295" y="0"/>
                </a:lnTo>
                <a:close/>
              </a:path>
            </a:pathLst>
          </a:custGeom>
          <a:solidFill>
            <a:srgbClr val="6FB0DA"/>
          </a:solidFill>
        </p:spPr>
        <p:txBody>
          <a:bodyPr wrap="square" lIns="0" tIns="0" rIns="0" bIns="0" rtlCol="0"/>
          <a:lstStyle/>
          <a:p>
            <a:endParaRPr/>
          </a:p>
        </p:txBody>
      </p:sp>
      <p:sp>
        <p:nvSpPr>
          <p:cNvPr id="2" name="Holder 2"/>
          <p:cNvSpPr>
            <a:spLocks noGrp="1"/>
          </p:cNvSpPr>
          <p:nvPr>
            <p:ph type="ctrTitle"/>
          </p:nvPr>
        </p:nvSpPr>
        <p:spPr>
          <a:xfrm>
            <a:off x="118341" y="551708"/>
            <a:ext cx="5618016" cy="241300"/>
          </a:xfrm>
          <a:prstGeom prst="rect">
            <a:avLst/>
          </a:prstGeom>
        </p:spPr>
        <p:txBody>
          <a:bodyPr wrap="square" lIns="0" tIns="0" rIns="0" bIns="0">
            <a:spAutoFit/>
          </a:bodyPr>
          <a:lstStyle>
            <a:lvl1pPr>
              <a:defRPr sz="1400" b="0" i="0">
                <a:solidFill>
                  <a:schemeClr val="bg1"/>
                </a:solidFill>
                <a:latin typeface="Cambria"/>
                <a:cs typeface="Cambria"/>
              </a:defRPr>
            </a:lvl1pPr>
          </a:lstStyle>
          <a:p>
            <a:endParaRPr/>
          </a:p>
        </p:txBody>
      </p:sp>
      <p:sp>
        <p:nvSpPr>
          <p:cNvPr id="3" name="Holder 3"/>
          <p:cNvSpPr>
            <a:spLocks noGrp="1"/>
          </p:cNvSpPr>
          <p:nvPr>
            <p:ph type="subTitle" idx="4"/>
          </p:nvPr>
        </p:nvSpPr>
        <p:spPr>
          <a:xfrm>
            <a:off x="878205" y="1845564"/>
            <a:ext cx="4098290" cy="8239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12" y="8"/>
            <a:ext cx="5845810" cy="3288029"/>
          </a:xfrm>
          <a:custGeom>
            <a:avLst/>
            <a:gdLst/>
            <a:ahLst/>
            <a:cxnLst/>
            <a:rect l="l" t="t" r="r" b="b"/>
            <a:pathLst>
              <a:path w="5845810" h="3288029">
                <a:moveTo>
                  <a:pt x="0" y="3287938"/>
                </a:moveTo>
                <a:lnTo>
                  <a:pt x="5845240" y="3287938"/>
                </a:lnTo>
                <a:lnTo>
                  <a:pt x="5845240" y="0"/>
                </a:lnTo>
                <a:lnTo>
                  <a:pt x="0" y="0"/>
                </a:lnTo>
                <a:lnTo>
                  <a:pt x="0" y="3287938"/>
                </a:lnTo>
                <a:close/>
              </a:path>
            </a:pathLst>
          </a:custGeom>
          <a:solidFill>
            <a:srgbClr val="282937"/>
          </a:solidFill>
        </p:spPr>
        <p:txBody>
          <a:bodyPr wrap="square" lIns="0" tIns="0" rIns="0" bIns="0" rtlCol="0"/>
          <a:lstStyle/>
          <a:p>
            <a:endParaRPr/>
          </a:p>
        </p:txBody>
      </p:sp>
      <p:sp>
        <p:nvSpPr>
          <p:cNvPr id="17" name="bg object 17"/>
          <p:cNvSpPr/>
          <p:nvPr/>
        </p:nvSpPr>
        <p:spPr>
          <a:xfrm>
            <a:off x="3569360" y="713562"/>
            <a:ext cx="2277745" cy="2061210"/>
          </a:xfrm>
          <a:custGeom>
            <a:avLst/>
            <a:gdLst/>
            <a:ahLst/>
            <a:cxnLst/>
            <a:rect l="l" t="t" r="r" b="b"/>
            <a:pathLst>
              <a:path w="2277745" h="2061210">
                <a:moveTo>
                  <a:pt x="940117" y="1208417"/>
                </a:moveTo>
                <a:lnTo>
                  <a:pt x="556412" y="824699"/>
                </a:lnTo>
                <a:lnTo>
                  <a:pt x="0" y="1380299"/>
                </a:lnTo>
                <a:lnTo>
                  <a:pt x="384530" y="1764030"/>
                </a:lnTo>
                <a:lnTo>
                  <a:pt x="940117" y="1208417"/>
                </a:lnTo>
                <a:close/>
              </a:path>
              <a:path w="2277745" h="2061210">
                <a:moveTo>
                  <a:pt x="2277376" y="396887"/>
                </a:moveTo>
                <a:lnTo>
                  <a:pt x="1880641" y="0"/>
                </a:lnTo>
                <a:lnTo>
                  <a:pt x="850112" y="1030922"/>
                </a:lnTo>
                <a:lnTo>
                  <a:pt x="1880641" y="2061057"/>
                </a:lnTo>
                <a:lnTo>
                  <a:pt x="2277376" y="1664474"/>
                </a:lnTo>
                <a:lnTo>
                  <a:pt x="2277376" y="396887"/>
                </a:lnTo>
                <a:close/>
              </a:path>
            </a:pathLst>
          </a:custGeom>
          <a:solidFill>
            <a:srgbClr val="484C67"/>
          </a:solidFill>
        </p:spPr>
        <p:txBody>
          <a:bodyPr wrap="square" lIns="0" tIns="0" rIns="0" bIns="0" rtlCol="0"/>
          <a:lstStyle/>
          <a:p>
            <a:endParaRPr/>
          </a:p>
        </p:txBody>
      </p:sp>
      <p:sp>
        <p:nvSpPr>
          <p:cNvPr id="18" name="bg object 18"/>
          <p:cNvSpPr/>
          <p:nvPr/>
        </p:nvSpPr>
        <p:spPr>
          <a:xfrm>
            <a:off x="3166567" y="1037983"/>
            <a:ext cx="989965" cy="1086485"/>
          </a:xfrm>
          <a:custGeom>
            <a:avLst/>
            <a:gdLst/>
            <a:ahLst/>
            <a:cxnLst/>
            <a:rect l="l" t="t" r="r" b="b"/>
            <a:pathLst>
              <a:path w="989964" h="1086485">
                <a:moveTo>
                  <a:pt x="955941" y="61429"/>
                </a:moveTo>
                <a:lnTo>
                  <a:pt x="894486" y="0"/>
                </a:lnTo>
                <a:lnTo>
                  <a:pt x="0" y="893686"/>
                </a:lnTo>
                <a:lnTo>
                  <a:pt x="62230" y="955929"/>
                </a:lnTo>
                <a:lnTo>
                  <a:pt x="955941" y="61429"/>
                </a:lnTo>
                <a:close/>
              </a:path>
              <a:path w="989964" h="1086485">
                <a:moveTo>
                  <a:pt x="989584" y="530656"/>
                </a:moveTo>
                <a:lnTo>
                  <a:pt x="787323" y="328409"/>
                </a:lnTo>
                <a:lnTo>
                  <a:pt x="231736" y="883996"/>
                </a:lnTo>
                <a:lnTo>
                  <a:pt x="433971" y="1086269"/>
                </a:lnTo>
                <a:lnTo>
                  <a:pt x="989584" y="530656"/>
                </a:lnTo>
                <a:close/>
              </a:path>
            </a:pathLst>
          </a:custGeom>
          <a:solidFill>
            <a:srgbClr val="6FB0DA"/>
          </a:solidFill>
        </p:spPr>
        <p:txBody>
          <a:bodyPr wrap="square" lIns="0" tIns="0" rIns="0" bIns="0" rtlCol="0"/>
          <a:lstStyle/>
          <a:p>
            <a:endParaRPr/>
          </a:p>
        </p:txBody>
      </p:sp>
      <p:sp>
        <p:nvSpPr>
          <p:cNvPr id="19" name="bg object 19"/>
          <p:cNvSpPr/>
          <p:nvPr/>
        </p:nvSpPr>
        <p:spPr>
          <a:xfrm>
            <a:off x="2924449" y="346792"/>
            <a:ext cx="566420" cy="566420"/>
          </a:xfrm>
          <a:custGeom>
            <a:avLst/>
            <a:gdLst/>
            <a:ahLst/>
            <a:cxnLst/>
            <a:rect l="l" t="t" r="r" b="b"/>
            <a:pathLst>
              <a:path w="566420" h="566419">
                <a:moveTo>
                  <a:pt x="282717" y="0"/>
                </a:moveTo>
                <a:lnTo>
                  <a:pt x="0" y="282726"/>
                </a:lnTo>
                <a:lnTo>
                  <a:pt x="282717" y="566251"/>
                </a:lnTo>
                <a:lnTo>
                  <a:pt x="566272" y="282726"/>
                </a:lnTo>
                <a:lnTo>
                  <a:pt x="282717" y="0"/>
                </a:lnTo>
                <a:close/>
              </a:path>
            </a:pathLst>
          </a:custGeom>
          <a:solidFill>
            <a:srgbClr val="484C67"/>
          </a:solidFill>
        </p:spPr>
        <p:txBody>
          <a:bodyPr wrap="square" lIns="0" tIns="0" rIns="0" bIns="0" rtlCol="0"/>
          <a:lstStyle/>
          <a:p>
            <a:endParaRPr/>
          </a:p>
        </p:txBody>
      </p:sp>
      <p:sp>
        <p:nvSpPr>
          <p:cNvPr id="20" name="bg object 20"/>
          <p:cNvSpPr/>
          <p:nvPr/>
        </p:nvSpPr>
        <p:spPr>
          <a:xfrm>
            <a:off x="3078662" y="499408"/>
            <a:ext cx="262255" cy="262255"/>
          </a:xfrm>
          <a:custGeom>
            <a:avLst/>
            <a:gdLst/>
            <a:ahLst/>
            <a:cxnLst/>
            <a:rect l="l" t="t" r="r" b="b"/>
            <a:pathLst>
              <a:path w="262254" h="262255">
                <a:moveTo>
                  <a:pt x="223266" y="0"/>
                </a:moveTo>
                <a:lnTo>
                  <a:pt x="38557" y="0"/>
                </a:lnTo>
                <a:lnTo>
                  <a:pt x="23724" y="2973"/>
                </a:lnTo>
                <a:lnTo>
                  <a:pt x="11449" y="11140"/>
                </a:lnTo>
                <a:lnTo>
                  <a:pt x="3088" y="23375"/>
                </a:lnTo>
                <a:lnTo>
                  <a:pt x="0" y="38551"/>
                </a:lnTo>
                <a:lnTo>
                  <a:pt x="0" y="224049"/>
                </a:lnTo>
                <a:lnTo>
                  <a:pt x="2972" y="238864"/>
                </a:lnTo>
                <a:lnTo>
                  <a:pt x="11140" y="251047"/>
                </a:lnTo>
                <a:lnTo>
                  <a:pt x="23377" y="259167"/>
                </a:lnTo>
                <a:lnTo>
                  <a:pt x="38557" y="261792"/>
                </a:lnTo>
                <a:lnTo>
                  <a:pt x="223266" y="261792"/>
                </a:lnTo>
                <a:lnTo>
                  <a:pt x="238098" y="258830"/>
                </a:lnTo>
                <a:lnTo>
                  <a:pt x="250374" y="250748"/>
                </a:lnTo>
                <a:lnTo>
                  <a:pt x="253315" y="246528"/>
                </a:lnTo>
                <a:lnTo>
                  <a:pt x="38557" y="246528"/>
                </a:lnTo>
                <a:lnTo>
                  <a:pt x="29492" y="244696"/>
                </a:lnTo>
                <a:lnTo>
                  <a:pt x="22090" y="239702"/>
                </a:lnTo>
                <a:lnTo>
                  <a:pt x="17100" y="232300"/>
                </a:lnTo>
                <a:lnTo>
                  <a:pt x="15270" y="223241"/>
                </a:lnTo>
                <a:lnTo>
                  <a:pt x="15270" y="38551"/>
                </a:lnTo>
                <a:lnTo>
                  <a:pt x="17100" y="29486"/>
                </a:lnTo>
                <a:lnTo>
                  <a:pt x="22090" y="22083"/>
                </a:lnTo>
                <a:lnTo>
                  <a:pt x="29521" y="17085"/>
                </a:lnTo>
                <a:lnTo>
                  <a:pt x="38557" y="15261"/>
                </a:lnTo>
                <a:lnTo>
                  <a:pt x="253881" y="15261"/>
                </a:lnTo>
                <a:lnTo>
                  <a:pt x="250576" y="11237"/>
                </a:lnTo>
                <a:lnTo>
                  <a:pt x="244731" y="6433"/>
                </a:lnTo>
                <a:lnTo>
                  <a:pt x="238132" y="2908"/>
                </a:lnTo>
                <a:lnTo>
                  <a:pt x="230927" y="739"/>
                </a:lnTo>
                <a:lnTo>
                  <a:pt x="223266" y="0"/>
                </a:lnTo>
                <a:close/>
              </a:path>
              <a:path w="262254" h="262255">
                <a:moveTo>
                  <a:pt x="198422" y="31152"/>
                </a:moveTo>
                <a:lnTo>
                  <a:pt x="190347" y="31312"/>
                </a:lnTo>
                <a:lnTo>
                  <a:pt x="180715" y="31312"/>
                </a:lnTo>
                <a:lnTo>
                  <a:pt x="176692" y="32122"/>
                </a:lnTo>
                <a:lnTo>
                  <a:pt x="137799" y="52685"/>
                </a:lnTo>
                <a:lnTo>
                  <a:pt x="130911" y="76294"/>
                </a:lnTo>
                <a:lnTo>
                  <a:pt x="130911" y="108405"/>
                </a:lnTo>
                <a:lnTo>
                  <a:pt x="111648" y="108405"/>
                </a:lnTo>
                <a:lnTo>
                  <a:pt x="107624" y="111620"/>
                </a:lnTo>
                <a:lnTo>
                  <a:pt x="107624" y="150171"/>
                </a:lnTo>
                <a:lnTo>
                  <a:pt x="110825" y="154186"/>
                </a:lnTo>
                <a:lnTo>
                  <a:pt x="130911" y="154186"/>
                </a:lnTo>
                <a:lnTo>
                  <a:pt x="130911" y="246528"/>
                </a:lnTo>
                <a:lnTo>
                  <a:pt x="146182" y="246528"/>
                </a:lnTo>
                <a:lnTo>
                  <a:pt x="146182" y="142134"/>
                </a:lnTo>
                <a:lnTo>
                  <a:pt x="143594" y="138921"/>
                </a:lnTo>
                <a:lnTo>
                  <a:pt x="122895" y="138921"/>
                </a:lnTo>
                <a:lnTo>
                  <a:pt x="122895" y="123669"/>
                </a:lnTo>
                <a:lnTo>
                  <a:pt x="142951" y="123669"/>
                </a:lnTo>
                <a:lnTo>
                  <a:pt x="146974" y="120453"/>
                </a:lnTo>
                <a:lnTo>
                  <a:pt x="146182" y="115631"/>
                </a:lnTo>
                <a:lnTo>
                  <a:pt x="146182" y="64245"/>
                </a:lnTo>
                <a:lnTo>
                  <a:pt x="182331" y="46576"/>
                </a:lnTo>
                <a:lnTo>
                  <a:pt x="187147" y="46576"/>
                </a:lnTo>
                <a:lnTo>
                  <a:pt x="191140" y="45777"/>
                </a:lnTo>
                <a:lnTo>
                  <a:pt x="228657" y="45777"/>
                </a:lnTo>
                <a:lnTo>
                  <a:pt x="228904" y="44171"/>
                </a:lnTo>
                <a:lnTo>
                  <a:pt x="229697" y="40148"/>
                </a:lnTo>
                <a:lnTo>
                  <a:pt x="227289" y="36944"/>
                </a:lnTo>
                <a:lnTo>
                  <a:pt x="223266" y="35335"/>
                </a:lnTo>
                <a:lnTo>
                  <a:pt x="215190" y="33239"/>
                </a:lnTo>
                <a:lnTo>
                  <a:pt x="206806" y="31819"/>
                </a:lnTo>
                <a:lnTo>
                  <a:pt x="198422" y="31152"/>
                </a:lnTo>
                <a:close/>
              </a:path>
              <a:path w="262254" h="262255">
                <a:moveTo>
                  <a:pt x="198363" y="65852"/>
                </a:moveTo>
                <a:lnTo>
                  <a:pt x="193548" y="65852"/>
                </a:lnTo>
                <a:lnTo>
                  <a:pt x="191140" y="66650"/>
                </a:lnTo>
                <a:lnTo>
                  <a:pt x="181543" y="69627"/>
                </a:lnTo>
                <a:lnTo>
                  <a:pt x="174578" y="74783"/>
                </a:lnTo>
                <a:lnTo>
                  <a:pt x="170474" y="81915"/>
                </a:lnTo>
                <a:lnTo>
                  <a:pt x="169468" y="90748"/>
                </a:lnTo>
                <a:lnTo>
                  <a:pt x="169468" y="119655"/>
                </a:lnTo>
                <a:lnTo>
                  <a:pt x="172669" y="123669"/>
                </a:lnTo>
                <a:lnTo>
                  <a:pt x="205618" y="123669"/>
                </a:lnTo>
                <a:lnTo>
                  <a:pt x="201594" y="138921"/>
                </a:lnTo>
                <a:lnTo>
                  <a:pt x="172669" y="138921"/>
                </a:lnTo>
                <a:lnTo>
                  <a:pt x="168645" y="142134"/>
                </a:lnTo>
                <a:lnTo>
                  <a:pt x="169468" y="146148"/>
                </a:lnTo>
                <a:lnTo>
                  <a:pt x="169468" y="246528"/>
                </a:lnTo>
                <a:lnTo>
                  <a:pt x="184708" y="246528"/>
                </a:lnTo>
                <a:lnTo>
                  <a:pt x="184708" y="154186"/>
                </a:lnTo>
                <a:lnTo>
                  <a:pt x="211226" y="154186"/>
                </a:lnTo>
                <a:lnTo>
                  <a:pt x="214426" y="151781"/>
                </a:lnTo>
                <a:lnTo>
                  <a:pt x="215249" y="148565"/>
                </a:lnTo>
                <a:lnTo>
                  <a:pt x="222473" y="118049"/>
                </a:lnTo>
                <a:lnTo>
                  <a:pt x="223266" y="115631"/>
                </a:lnTo>
                <a:lnTo>
                  <a:pt x="221681" y="110822"/>
                </a:lnTo>
                <a:lnTo>
                  <a:pt x="220065" y="109215"/>
                </a:lnTo>
                <a:lnTo>
                  <a:pt x="218852" y="108405"/>
                </a:lnTo>
                <a:lnTo>
                  <a:pt x="184708" y="108405"/>
                </a:lnTo>
                <a:lnTo>
                  <a:pt x="184708" y="87532"/>
                </a:lnTo>
                <a:lnTo>
                  <a:pt x="185531" y="83521"/>
                </a:lnTo>
                <a:lnTo>
                  <a:pt x="194370" y="81915"/>
                </a:lnTo>
                <a:lnTo>
                  <a:pt x="197571" y="81915"/>
                </a:lnTo>
                <a:lnTo>
                  <a:pt x="199186" y="81104"/>
                </a:lnTo>
                <a:lnTo>
                  <a:pt x="222464" y="81104"/>
                </a:lnTo>
                <a:lnTo>
                  <a:pt x="224058" y="79497"/>
                </a:lnTo>
                <a:lnTo>
                  <a:pt x="224058" y="77888"/>
                </a:lnTo>
                <a:lnTo>
                  <a:pt x="225515" y="67458"/>
                </a:lnTo>
                <a:lnTo>
                  <a:pt x="210433" y="67458"/>
                </a:lnTo>
                <a:lnTo>
                  <a:pt x="207203" y="66650"/>
                </a:lnTo>
                <a:lnTo>
                  <a:pt x="203210" y="66650"/>
                </a:lnTo>
                <a:lnTo>
                  <a:pt x="198363" y="65852"/>
                </a:lnTo>
                <a:close/>
              </a:path>
              <a:path w="262254" h="262255">
                <a:moveTo>
                  <a:pt x="253881" y="15261"/>
                </a:moveTo>
                <a:lnTo>
                  <a:pt x="223266" y="15261"/>
                </a:lnTo>
                <a:lnTo>
                  <a:pt x="232330" y="17091"/>
                </a:lnTo>
                <a:lnTo>
                  <a:pt x="239732" y="22083"/>
                </a:lnTo>
                <a:lnTo>
                  <a:pt x="244722" y="29486"/>
                </a:lnTo>
                <a:lnTo>
                  <a:pt x="246552" y="38551"/>
                </a:lnTo>
                <a:lnTo>
                  <a:pt x="246552" y="224049"/>
                </a:lnTo>
                <a:lnTo>
                  <a:pt x="244722" y="233095"/>
                </a:lnTo>
                <a:lnTo>
                  <a:pt x="239732" y="240410"/>
                </a:lnTo>
                <a:lnTo>
                  <a:pt x="232330" y="245164"/>
                </a:lnTo>
                <a:lnTo>
                  <a:pt x="223266" y="246528"/>
                </a:lnTo>
                <a:lnTo>
                  <a:pt x="253315" y="246528"/>
                </a:lnTo>
                <a:lnTo>
                  <a:pt x="258734" y="238752"/>
                </a:lnTo>
                <a:lnTo>
                  <a:pt x="261823" y="224049"/>
                </a:lnTo>
                <a:lnTo>
                  <a:pt x="261823" y="38551"/>
                </a:lnTo>
                <a:lnTo>
                  <a:pt x="261081" y="30894"/>
                </a:lnTo>
                <a:lnTo>
                  <a:pt x="258908" y="23688"/>
                </a:lnTo>
                <a:lnTo>
                  <a:pt x="255380" y="17085"/>
                </a:lnTo>
                <a:lnTo>
                  <a:pt x="253881" y="15261"/>
                </a:lnTo>
                <a:close/>
              </a:path>
              <a:path w="262254" h="262255">
                <a:moveTo>
                  <a:pt x="142951" y="138123"/>
                </a:moveTo>
                <a:lnTo>
                  <a:pt x="138927" y="138921"/>
                </a:lnTo>
                <a:lnTo>
                  <a:pt x="143594" y="138921"/>
                </a:lnTo>
                <a:lnTo>
                  <a:pt x="142951" y="138123"/>
                </a:lnTo>
                <a:close/>
              </a:path>
              <a:path w="262254" h="262255">
                <a:moveTo>
                  <a:pt x="217657" y="107606"/>
                </a:moveTo>
                <a:lnTo>
                  <a:pt x="215249" y="108405"/>
                </a:lnTo>
                <a:lnTo>
                  <a:pt x="218852" y="108405"/>
                </a:lnTo>
                <a:lnTo>
                  <a:pt x="217657" y="107606"/>
                </a:lnTo>
                <a:close/>
              </a:path>
              <a:path w="262254" h="262255">
                <a:moveTo>
                  <a:pt x="222464" y="81104"/>
                </a:moveTo>
                <a:lnTo>
                  <a:pt x="204002" y="81104"/>
                </a:lnTo>
                <a:lnTo>
                  <a:pt x="208818" y="81915"/>
                </a:lnTo>
                <a:lnTo>
                  <a:pt x="212049" y="83521"/>
                </a:lnTo>
                <a:lnTo>
                  <a:pt x="213634" y="83521"/>
                </a:lnTo>
                <a:lnTo>
                  <a:pt x="215249" y="84319"/>
                </a:lnTo>
                <a:lnTo>
                  <a:pt x="219273" y="84319"/>
                </a:lnTo>
                <a:lnTo>
                  <a:pt x="222464" y="81104"/>
                </a:lnTo>
                <a:close/>
              </a:path>
              <a:path w="262254" h="262255">
                <a:moveTo>
                  <a:pt x="228657" y="45777"/>
                </a:moveTo>
                <a:lnTo>
                  <a:pt x="198363" y="45777"/>
                </a:lnTo>
                <a:lnTo>
                  <a:pt x="205618" y="46576"/>
                </a:lnTo>
                <a:lnTo>
                  <a:pt x="212841" y="48981"/>
                </a:lnTo>
                <a:lnTo>
                  <a:pt x="211866" y="57018"/>
                </a:lnTo>
                <a:lnTo>
                  <a:pt x="211226" y="62636"/>
                </a:lnTo>
                <a:lnTo>
                  <a:pt x="210433" y="67458"/>
                </a:lnTo>
                <a:lnTo>
                  <a:pt x="225515" y="67458"/>
                </a:lnTo>
                <a:lnTo>
                  <a:pt x="227205" y="55409"/>
                </a:lnTo>
                <a:lnTo>
                  <a:pt x="228657" y="45777"/>
                </a:lnTo>
                <a:close/>
              </a:path>
            </a:pathLst>
          </a:custGeom>
          <a:solidFill>
            <a:srgbClr val="FFFFFF"/>
          </a:solidFill>
        </p:spPr>
        <p:txBody>
          <a:bodyPr wrap="square" lIns="0" tIns="0" rIns="0" bIns="0" rtlCol="0"/>
          <a:lstStyle/>
          <a:p>
            <a:endParaRPr/>
          </a:p>
        </p:txBody>
      </p:sp>
      <p:sp>
        <p:nvSpPr>
          <p:cNvPr id="21" name="bg object 21"/>
          <p:cNvSpPr/>
          <p:nvPr/>
        </p:nvSpPr>
        <p:spPr>
          <a:xfrm>
            <a:off x="4190936" y="346798"/>
            <a:ext cx="1200150" cy="566420"/>
          </a:xfrm>
          <a:custGeom>
            <a:avLst/>
            <a:gdLst/>
            <a:ahLst/>
            <a:cxnLst/>
            <a:rect l="l" t="t" r="r" b="b"/>
            <a:pathLst>
              <a:path w="1200150" h="566419">
                <a:moveTo>
                  <a:pt x="566254" y="282727"/>
                </a:moveTo>
                <a:lnTo>
                  <a:pt x="282727" y="0"/>
                </a:lnTo>
                <a:lnTo>
                  <a:pt x="0" y="282727"/>
                </a:lnTo>
                <a:lnTo>
                  <a:pt x="282727" y="566254"/>
                </a:lnTo>
                <a:lnTo>
                  <a:pt x="566254" y="282727"/>
                </a:lnTo>
                <a:close/>
              </a:path>
              <a:path w="1200150" h="566419">
                <a:moveTo>
                  <a:pt x="1199908" y="282727"/>
                </a:moveTo>
                <a:lnTo>
                  <a:pt x="916774" y="0"/>
                </a:lnTo>
                <a:lnTo>
                  <a:pt x="633679" y="282727"/>
                </a:lnTo>
                <a:lnTo>
                  <a:pt x="916774" y="566254"/>
                </a:lnTo>
                <a:lnTo>
                  <a:pt x="1199908" y="282727"/>
                </a:lnTo>
                <a:close/>
              </a:path>
            </a:pathLst>
          </a:custGeom>
          <a:solidFill>
            <a:srgbClr val="6FB0DA"/>
          </a:solidFill>
        </p:spPr>
        <p:txBody>
          <a:bodyPr wrap="square" lIns="0" tIns="0" rIns="0" bIns="0" rtlCol="0"/>
          <a:lstStyle/>
          <a:p>
            <a:endParaRPr/>
          </a:p>
        </p:txBody>
      </p:sp>
      <p:pic>
        <p:nvPicPr>
          <p:cNvPr id="22" name="bg object 22"/>
          <p:cNvPicPr/>
          <p:nvPr/>
        </p:nvPicPr>
        <p:blipFill>
          <a:blip r:embed="rId2" cstate="print"/>
          <a:stretch>
            <a:fillRect/>
          </a:stretch>
        </p:blipFill>
        <p:spPr>
          <a:xfrm>
            <a:off x="4381317" y="530733"/>
            <a:ext cx="184708" cy="199976"/>
          </a:xfrm>
          <a:prstGeom prst="rect">
            <a:avLst/>
          </a:prstGeom>
        </p:spPr>
      </p:pic>
      <p:sp>
        <p:nvSpPr>
          <p:cNvPr id="23" name="bg object 23"/>
          <p:cNvSpPr/>
          <p:nvPr/>
        </p:nvSpPr>
        <p:spPr>
          <a:xfrm>
            <a:off x="4342760" y="499408"/>
            <a:ext cx="262255" cy="262255"/>
          </a:xfrm>
          <a:custGeom>
            <a:avLst/>
            <a:gdLst/>
            <a:ahLst/>
            <a:cxnLst/>
            <a:rect l="l" t="t" r="r" b="b"/>
            <a:pathLst>
              <a:path w="262254" h="262255">
                <a:moveTo>
                  <a:pt x="222473" y="0"/>
                </a:moveTo>
                <a:lnTo>
                  <a:pt x="38557" y="0"/>
                </a:lnTo>
                <a:lnTo>
                  <a:pt x="23724" y="3099"/>
                </a:lnTo>
                <a:lnTo>
                  <a:pt x="11449" y="11544"/>
                </a:lnTo>
                <a:lnTo>
                  <a:pt x="3088" y="24054"/>
                </a:lnTo>
                <a:lnTo>
                  <a:pt x="0" y="39349"/>
                </a:lnTo>
                <a:lnTo>
                  <a:pt x="0" y="223266"/>
                </a:lnTo>
                <a:lnTo>
                  <a:pt x="3088" y="238099"/>
                </a:lnTo>
                <a:lnTo>
                  <a:pt x="11449" y="250372"/>
                </a:lnTo>
                <a:lnTo>
                  <a:pt x="23724" y="258730"/>
                </a:lnTo>
                <a:lnTo>
                  <a:pt x="38557" y="261817"/>
                </a:lnTo>
                <a:lnTo>
                  <a:pt x="222473" y="261817"/>
                </a:lnTo>
                <a:lnTo>
                  <a:pt x="237318" y="258730"/>
                </a:lnTo>
                <a:lnTo>
                  <a:pt x="249680" y="250372"/>
                </a:lnTo>
                <a:lnTo>
                  <a:pt x="252355" y="246552"/>
                </a:lnTo>
                <a:lnTo>
                  <a:pt x="38557" y="246552"/>
                </a:lnTo>
                <a:lnTo>
                  <a:pt x="29505" y="244720"/>
                </a:lnTo>
                <a:lnTo>
                  <a:pt x="22101" y="239725"/>
                </a:lnTo>
                <a:lnTo>
                  <a:pt x="17104" y="232323"/>
                </a:lnTo>
                <a:lnTo>
                  <a:pt x="15270" y="223266"/>
                </a:lnTo>
                <a:lnTo>
                  <a:pt x="15270" y="39349"/>
                </a:lnTo>
                <a:lnTo>
                  <a:pt x="17104" y="30278"/>
                </a:lnTo>
                <a:lnTo>
                  <a:pt x="22101" y="22787"/>
                </a:lnTo>
                <a:lnTo>
                  <a:pt x="29505" y="17555"/>
                </a:lnTo>
                <a:lnTo>
                  <a:pt x="38557" y="15261"/>
                </a:lnTo>
                <a:lnTo>
                  <a:pt x="252401" y="15261"/>
                </a:lnTo>
                <a:lnTo>
                  <a:pt x="250275" y="12150"/>
                </a:lnTo>
                <a:lnTo>
                  <a:pt x="237764" y="3553"/>
                </a:lnTo>
                <a:lnTo>
                  <a:pt x="222473" y="0"/>
                </a:lnTo>
                <a:close/>
              </a:path>
              <a:path w="262254" h="262255">
                <a:moveTo>
                  <a:pt x="252401" y="15261"/>
                </a:moveTo>
                <a:lnTo>
                  <a:pt x="222473" y="15261"/>
                </a:lnTo>
                <a:lnTo>
                  <a:pt x="231538" y="17106"/>
                </a:lnTo>
                <a:lnTo>
                  <a:pt x="238940" y="22188"/>
                </a:lnTo>
                <a:lnTo>
                  <a:pt x="243930" y="29829"/>
                </a:lnTo>
                <a:lnTo>
                  <a:pt x="245760" y="39349"/>
                </a:lnTo>
                <a:lnTo>
                  <a:pt x="245760" y="223266"/>
                </a:lnTo>
                <a:lnTo>
                  <a:pt x="243930" y="232323"/>
                </a:lnTo>
                <a:lnTo>
                  <a:pt x="238940" y="239725"/>
                </a:lnTo>
                <a:lnTo>
                  <a:pt x="231538" y="244720"/>
                </a:lnTo>
                <a:lnTo>
                  <a:pt x="222473" y="246552"/>
                </a:lnTo>
                <a:lnTo>
                  <a:pt x="252355" y="246552"/>
                </a:lnTo>
                <a:lnTo>
                  <a:pt x="258276" y="238099"/>
                </a:lnTo>
                <a:lnTo>
                  <a:pt x="261823" y="223266"/>
                </a:lnTo>
                <a:lnTo>
                  <a:pt x="261823" y="39349"/>
                </a:lnTo>
                <a:lnTo>
                  <a:pt x="258722" y="24509"/>
                </a:lnTo>
                <a:lnTo>
                  <a:pt x="252401" y="15261"/>
                </a:lnTo>
                <a:close/>
              </a:path>
            </a:pathLst>
          </a:custGeom>
          <a:solidFill>
            <a:srgbClr val="FFFFFF"/>
          </a:solidFill>
        </p:spPr>
        <p:txBody>
          <a:bodyPr wrap="square" lIns="0" tIns="0" rIns="0" bIns="0" rtlCol="0"/>
          <a:lstStyle/>
          <a:p>
            <a:endParaRPr/>
          </a:p>
        </p:txBody>
      </p:sp>
      <p:sp>
        <p:nvSpPr>
          <p:cNvPr id="24" name="bg object 24"/>
          <p:cNvSpPr/>
          <p:nvPr/>
        </p:nvSpPr>
        <p:spPr>
          <a:xfrm>
            <a:off x="3557290" y="346792"/>
            <a:ext cx="566420" cy="566420"/>
          </a:xfrm>
          <a:custGeom>
            <a:avLst/>
            <a:gdLst/>
            <a:ahLst/>
            <a:cxnLst/>
            <a:rect l="l" t="t" r="r" b="b"/>
            <a:pathLst>
              <a:path w="566420" h="566419">
                <a:moveTo>
                  <a:pt x="283524" y="0"/>
                </a:moveTo>
                <a:lnTo>
                  <a:pt x="0" y="282726"/>
                </a:lnTo>
                <a:lnTo>
                  <a:pt x="283524" y="566251"/>
                </a:lnTo>
                <a:lnTo>
                  <a:pt x="566287" y="282726"/>
                </a:lnTo>
                <a:lnTo>
                  <a:pt x="283524" y="0"/>
                </a:lnTo>
                <a:close/>
              </a:path>
            </a:pathLst>
          </a:custGeom>
          <a:solidFill>
            <a:srgbClr val="484C67"/>
          </a:solidFill>
        </p:spPr>
        <p:txBody>
          <a:bodyPr wrap="square" lIns="0" tIns="0" rIns="0" bIns="0" rtlCol="0"/>
          <a:lstStyle/>
          <a:p>
            <a:endParaRPr/>
          </a:p>
        </p:txBody>
      </p:sp>
      <p:pic>
        <p:nvPicPr>
          <p:cNvPr id="25" name="bg object 25"/>
          <p:cNvPicPr/>
          <p:nvPr/>
        </p:nvPicPr>
        <p:blipFill>
          <a:blip r:embed="rId3" cstate="print"/>
          <a:stretch>
            <a:fillRect/>
          </a:stretch>
        </p:blipFill>
        <p:spPr>
          <a:xfrm>
            <a:off x="3741237" y="530720"/>
            <a:ext cx="200771" cy="199967"/>
          </a:xfrm>
          <a:prstGeom prst="rect">
            <a:avLst/>
          </a:prstGeom>
        </p:spPr>
      </p:pic>
      <p:sp>
        <p:nvSpPr>
          <p:cNvPr id="26" name="bg object 26"/>
          <p:cNvSpPr/>
          <p:nvPr/>
        </p:nvSpPr>
        <p:spPr>
          <a:xfrm>
            <a:off x="3710724" y="499414"/>
            <a:ext cx="262255" cy="262255"/>
          </a:xfrm>
          <a:custGeom>
            <a:avLst/>
            <a:gdLst/>
            <a:ahLst/>
            <a:cxnLst/>
            <a:rect l="l" t="t" r="r" b="b"/>
            <a:pathLst>
              <a:path w="262254" h="262255">
                <a:moveTo>
                  <a:pt x="199974" y="68262"/>
                </a:moveTo>
                <a:lnTo>
                  <a:pt x="192722" y="61823"/>
                </a:lnTo>
                <a:lnTo>
                  <a:pt x="184708" y="61823"/>
                </a:lnTo>
                <a:lnTo>
                  <a:pt x="175869" y="61823"/>
                </a:lnTo>
                <a:lnTo>
                  <a:pt x="169430" y="69049"/>
                </a:lnTo>
                <a:lnTo>
                  <a:pt x="169430" y="85928"/>
                </a:lnTo>
                <a:lnTo>
                  <a:pt x="176657" y="92341"/>
                </a:lnTo>
                <a:lnTo>
                  <a:pt x="184708" y="93154"/>
                </a:lnTo>
                <a:lnTo>
                  <a:pt x="193548" y="93154"/>
                </a:lnTo>
                <a:lnTo>
                  <a:pt x="199974" y="85928"/>
                </a:lnTo>
                <a:lnTo>
                  <a:pt x="199974" y="68262"/>
                </a:lnTo>
                <a:close/>
              </a:path>
              <a:path w="262254" h="262255">
                <a:moveTo>
                  <a:pt x="261785" y="38557"/>
                </a:moveTo>
                <a:lnTo>
                  <a:pt x="258813" y="23723"/>
                </a:lnTo>
                <a:lnTo>
                  <a:pt x="253187" y="15265"/>
                </a:lnTo>
                <a:lnTo>
                  <a:pt x="250647" y="11442"/>
                </a:lnTo>
                <a:lnTo>
                  <a:pt x="246545" y="8648"/>
                </a:lnTo>
                <a:lnTo>
                  <a:pt x="246545" y="38557"/>
                </a:lnTo>
                <a:lnTo>
                  <a:pt x="246545" y="224053"/>
                </a:lnTo>
                <a:lnTo>
                  <a:pt x="244716" y="233095"/>
                </a:lnTo>
                <a:lnTo>
                  <a:pt x="239712" y="240411"/>
                </a:lnTo>
                <a:lnTo>
                  <a:pt x="232308" y="245160"/>
                </a:lnTo>
                <a:lnTo>
                  <a:pt x="223266" y="246532"/>
                </a:lnTo>
                <a:lnTo>
                  <a:pt x="38519" y="246532"/>
                </a:lnTo>
                <a:lnTo>
                  <a:pt x="29476" y="244703"/>
                </a:lnTo>
                <a:lnTo>
                  <a:pt x="22072" y="239801"/>
                </a:lnTo>
                <a:lnTo>
                  <a:pt x="17068" y="232638"/>
                </a:lnTo>
                <a:lnTo>
                  <a:pt x="15240" y="224053"/>
                </a:lnTo>
                <a:lnTo>
                  <a:pt x="15240" y="38557"/>
                </a:lnTo>
                <a:lnTo>
                  <a:pt x="17068" y="29489"/>
                </a:lnTo>
                <a:lnTo>
                  <a:pt x="22072" y="22085"/>
                </a:lnTo>
                <a:lnTo>
                  <a:pt x="29476" y="17094"/>
                </a:lnTo>
                <a:lnTo>
                  <a:pt x="38519" y="15265"/>
                </a:lnTo>
                <a:lnTo>
                  <a:pt x="223266" y="15265"/>
                </a:lnTo>
                <a:lnTo>
                  <a:pt x="232308" y="17094"/>
                </a:lnTo>
                <a:lnTo>
                  <a:pt x="239712" y="22085"/>
                </a:lnTo>
                <a:lnTo>
                  <a:pt x="244716" y="29489"/>
                </a:lnTo>
                <a:lnTo>
                  <a:pt x="246545" y="38557"/>
                </a:lnTo>
                <a:lnTo>
                  <a:pt x="246545" y="8648"/>
                </a:lnTo>
                <a:lnTo>
                  <a:pt x="238429" y="3086"/>
                </a:lnTo>
                <a:lnTo>
                  <a:pt x="223266" y="0"/>
                </a:lnTo>
                <a:lnTo>
                  <a:pt x="38519" y="0"/>
                </a:lnTo>
                <a:lnTo>
                  <a:pt x="23698" y="2971"/>
                </a:lnTo>
                <a:lnTo>
                  <a:pt x="11430" y="11137"/>
                </a:lnTo>
                <a:lnTo>
                  <a:pt x="3086" y="23380"/>
                </a:lnTo>
                <a:lnTo>
                  <a:pt x="0" y="38557"/>
                </a:lnTo>
                <a:lnTo>
                  <a:pt x="0" y="224053"/>
                </a:lnTo>
                <a:lnTo>
                  <a:pt x="2971" y="238861"/>
                </a:lnTo>
                <a:lnTo>
                  <a:pt x="11137" y="251053"/>
                </a:lnTo>
                <a:lnTo>
                  <a:pt x="23355" y="259168"/>
                </a:lnTo>
                <a:lnTo>
                  <a:pt x="38519" y="261797"/>
                </a:lnTo>
                <a:lnTo>
                  <a:pt x="223266" y="261797"/>
                </a:lnTo>
                <a:lnTo>
                  <a:pt x="238086" y="258826"/>
                </a:lnTo>
                <a:lnTo>
                  <a:pt x="250355" y="250748"/>
                </a:lnTo>
                <a:lnTo>
                  <a:pt x="253288" y="246532"/>
                </a:lnTo>
                <a:lnTo>
                  <a:pt x="258711" y="238747"/>
                </a:lnTo>
                <a:lnTo>
                  <a:pt x="261785" y="224053"/>
                </a:lnTo>
                <a:lnTo>
                  <a:pt x="261785" y="38557"/>
                </a:lnTo>
                <a:close/>
              </a:path>
            </a:pathLst>
          </a:custGeom>
          <a:solidFill>
            <a:srgbClr val="FFFFFF"/>
          </a:solidFill>
        </p:spPr>
        <p:txBody>
          <a:bodyPr wrap="square" lIns="0" tIns="0" rIns="0" bIns="0" rtlCol="0"/>
          <a:lstStyle/>
          <a:p>
            <a:endParaRPr/>
          </a:p>
        </p:txBody>
      </p:sp>
      <p:pic>
        <p:nvPicPr>
          <p:cNvPr id="27" name="bg object 27"/>
          <p:cNvPicPr/>
          <p:nvPr/>
        </p:nvPicPr>
        <p:blipFill>
          <a:blip r:embed="rId4" cstate="print"/>
          <a:stretch>
            <a:fillRect/>
          </a:stretch>
        </p:blipFill>
        <p:spPr>
          <a:xfrm>
            <a:off x="5002682" y="522588"/>
            <a:ext cx="210068" cy="214634"/>
          </a:xfrm>
          <a:prstGeom prst="rect">
            <a:avLst/>
          </a:prstGeom>
        </p:spPr>
      </p:pic>
      <p:sp>
        <p:nvSpPr>
          <p:cNvPr id="2" name="Holder 2"/>
          <p:cNvSpPr>
            <a:spLocks noGrp="1"/>
          </p:cNvSpPr>
          <p:nvPr>
            <p:ph type="title"/>
          </p:nvPr>
        </p:nvSpPr>
        <p:spPr/>
        <p:txBody>
          <a:bodyPr lIns="0" tIns="0" rIns="0" bIns="0"/>
          <a:lstStyle>
            <a:lvl1pPr>
              <a:defRPr sz="2150" b="0" i="0">
                <a:solidFill>
                  <a:schemeClr val="bg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50" b="0" i="0">
                <a:solidFill>
                  <a:schemeClr val="bg1"/>
                </a:solidFill>
                <a:latin typeface="Cambria"/>
                <a:cs typeface="Cambria"/>
              </a:defRPr>
            </a:lvl1pPr>
          </a:lstStyle>
          <a:p>
            <a:endParaRPr/>
          </a:p>
        </p:txBody>
      </p:sp>
      <p:sp>
        <p:nvSpPr>
          <p:cNvPr id="3" name="Holder 3"/>
          <p:cNvSpPr>
            <a:spLocks noGrp="1"/>
          </p:cNvSpPr>
          <p:nvPr>
            <p:ph sz="half" idx="2"/>
          </p:nvPr>
        </p:nvSpPr>
        <p:spPr>
          <a:xfrm>
            <a:off x="292735" y="757999"/>
            <a:ext cx="2546794" cy="217512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015170" y="757999"/>
            <a:ext cx="2546794" cy="217512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50" b="0" i="0">
                <a:solidFill>
                  <a:schemeClr val="bg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12" y="8"/>
            <a:ext cx="5845810" cy="3288029"/>
          </a:xfrm>
          <a:custGeom>
            <a:avLst/>
            <a:gdLst/>
            <a:ahLst/>
            <a:cxnLst/>
            <a:rect l="l" t="t" r="r" b="b"/>
            <a:pathLst>
              <a:path w="5845810" h="3288029">
                <a:moveTo>
                  <a:pt x="0" y="3287938"/>
                </a:moveTo>
                <a:lnTo>
                  <a:pt x="5845240" y="3287938"/>
                </a:lnTo>
                <a:lnTo>
                  <a:pt x="5845240" y="0"/>
                </a:lnTo>
                <a:lnTo>
                  <a:pt x="0" y="0"/>
                </a:lnTo>
                <a:lnTo>
                  <a:pt x="0" y="3287938"/>
                </a:lnTo>
                <a:close/>
              </a:path>
            </a:pathLst>
          </a:custGeom>
          <a:solidFill>
            <a:srgbClr val="282937"/>
          </a:solidFill>
        </p:spPr>
        <p:txBody>
          <a:bodyPr wrap="square" lIns="0" tIns="0" rIns="0" bIns="0" rtlCol="0"/>
          <a:lstStyle/>
          <a:p>
            <a:endParaRPr/>
          </a:p>
        </p:txBody>
      </p:sp>
      <p:sp>
        <p:nvSpPr>
          <p:cNvPr id="2" name="Holder 2"/>
          <p:cNvSpPr>
            <a:spLocks noGrp="1"/>
          </p:cNvSpPr>
          <p:nvPr>
            <p:ph type="title"/>
          </p:nvPr>
        </p:nvSpPr>
        <p:spPr>
          <a:xfrm>
            <a:off x="316064" y="353890"/>
            <a:ext cx="5222570" cy="354330"/>
          </a:xfrm>
          <a:prstGeom prst="rect">
            <a:avLst/>
          </a:prstGeom>
        </p:spPr>
        <p:txBody>
          <a:bodyPr wrap="square" lIns="0" tIns="0" rIns="0" bIns="0">
            <a:spAutoFit/>
          </a:bodyPr>
          <a:lstStyle>
            <a:lvl1pPr>
              <a:defRPr sz="2150" b="0" i="0">
                <a:solidFill>
                  <a:schemeClr val="bg1"/>
                </a:solidFill>
                <a:latin typeface="Cambria"/>
                <a:cs typeface="Cambria"/>
              </a:defRPr>
            </a:lvl1pPr>
          </a:lstStyle>
          <a:p>
            <a:endParaRPr/>
          </a:p>
        </p:txBody>
      </p:sp>
      <p:sp>
        <p:nvSpPr>
          <p:cNvPr id="3" name="Holder 3"/>
          <p:cNvSpPr>
            <a:spLocks noGrp="1"/>
          </p:cNvSpPr>
          <p:nvPr>
            <p:ph type="body" idx="1"/>
          </p:nvPr>
        </p:nvSpPr>
        <p:spPr>
          <a:xfrm>
            <a:off x="292735" y="757999"/>
            <a:ext cx="5269230" cy="217512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990598" y="3064954"/>
            <a:ext cx="1873504" cy="16478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92735" y="3064954"/>
            <a:ext cx="1346581" cy="16478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12/1/2023</a:t>
            </a:fld>
            <a:endParaRPr lang="en-US"/>
          </a:p>
        </p:txBody>
      </p:sp>
      <p:sp>
        <p:nvSpPr>
          <p:cNvPr id="6" name="Holder 6"/>
          <p:cNvSpPr>
            <a:spLocks noGrp="1"/>
          </p:cNvSpPr>
          <p:nvPr>
            <p:ph type="sldNum" sz="quarter" idx="7"/>
          </p:nvPr>
        </p:nvSpPr>
        <p:spPr>
          <a:xfrm>
            <a:off x="4215384" y="3064954"/>
            <a:ext cx="1346581" cy="16478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69098" y="1888166"/>
            <a:ext cx="777875" cy="1111250"/>
          </a:xfrm>
          <a:custGeom>
            <a:avLst/>
            <a:gdLst/>
            <a:ahLst/>
            <a:cxnLst/>
            <a:rect l="l" t="t" r="r" b="b"/>
            <a:pathLst>
              <a:path w="777875" h="1111250">
                <a:moveTo>
                  <a:pt x="555619" y="0"/>
                </a:moveTo>
                <a:lnTo>
                  <a:pt x="0" y="555604"/>
                </a:lnTo>
                <a:lnTo>
                  <a:pt x="555619" y="1111197"/>
                </a:lnTo>
                <a:lnTo>
                  <a:pt x="777632" y="889182"/>
                </a:lnTo>
                <a:lnTo>
                  <a:pt x="777632" y="222018"/>
                </a:lnTo>
                <a:lnTo>
                  <a:pt x="555619" y="0"/>
                </a:lnTo>
                <a:close/>
              </a:path>
            </a:pathLst>
          </a:custGeom>
          <a:solidFill>
            <a:srgbClr val="484C67"/>
          </a:solidFill>
        </p:spPr>
        <p:txBody>
          <a:bodyPr wrap="square" lIns="0" tIns="0" rIns="0" bIns="0" rtlCol="0"/>
          <a:lstStyle/>
          <a:p>
            <a:endParaRPr/>
          </a:p>
        </p:txBody>
      </p:sp>
      <p:grpSp>
        <p:nvGrpSpPr>
          <p:cNvPr id="3" name="object 3"/>
          <p:cNvGrpSpPr/>
          <p:nvPr/>
        </p:nvGrpSpPr>
        <p:grpSpPr>
          <a:xfrm>
            <a:off x="2600837" y="2575346"/>
            <a:ext cx="1111250" cy="713105"/>
            <a:chOff x="2600837" y="2575346"/>
            <a:chExt cx="1111250" cy="713105"/>
          </a:xfrm>
        </p:grpSpPr>
        <p:sp>
          <p:nvSpPr>
            <p:cNvPr id="4" name="object 4"/>
            <p:cNvSpPr/>
            <p:nvPr/>
          </p:nvSpPr>
          <p:spPr>
            <a:xfrm>
              <a:off x="2787598" y="2747223"/>
              <a:ext cx="924560" cy="541020"/>
            </a:xfrm>
            <a:custGeom>
              <a:avLst/>
              <a:gdLst/>
              <a:ahLst/>
              <a:cxnLst/>
              <a:rect l="l" t="t" r="r" b="b"/>
              <a:pathLst>
                <a:path w="924560" h="541020">
                  <a:moveTo>
                    <a:pt x="540695" y="0"/>
                  </a:moveTo>
                  <a:lnTo>
                    <a:pt x="0" y="540723"/>
                  </a:lnTo>
                  <a:lnTo>
                    <a:pt x="767438" y="540723"/>
                  </a:lnTo>
                  <a:lnTo>
                    <a:pt x="924435" y="383724"/>
                  </a:lnTo>
                  <a:lnTo>
                    <a:pt x="540695" y="0"/>
                  </a:lnTo>
                  <a:close/>
                </a:path>
              </a:pathLst>
            </a:custGeom>
            <a:solidFill>
              <a:srgbClr val="484C67"/>
            </a:solidFill>
          </p:spPr>
          <p:txBody>
            <a:bodyPr wrap="square" lIns="0" tIns="0" rIns="0" bIns="0" rtlCol="0"/>
            <a:lstStyle/>
            <a:p>
              <a:endParaRPr/>
            </a:p>
          </p:txBody>
        </p:sp>
        <p:sp>
          <p:nvSpPr>
            <p:cNvPr id="5" name="object 5"/>
            <p:cNvSpPr/>
            <p:nvPr/>
          </p:nvSpPr>
          <p:spPr>
            <a:xfrm>
              <a:off x="2600837" y="2575346"/>
              <a:ext cx="758190" cy="713105"/>
            </a:xfrm>
            <a:custGeom>
              <a:avLst/>
              <a:gdLst/>
              <a:ahLst/>
              <a:cxnLst/>
              <a:rect l="l" t="t" r="r" b="b"/>
              <a:pathLst>
                <a:path w="758189" h="713104">
                  <a:moveTo>
                    <a:pt x="555580" y="0"/>
                  </a:moveTo>
                  <a:lnTo>
                    <a:pt x="0" y="556402"/>
                  </a:lnTo>
                  <a:lnTo>
                    <a:pt x="156815" y="712600"/>
                  </a:lnTo>
                  <a:lnTo>
                    <a:pt x="247504" y="712600"/>
                  </a:lnTo>
                  <a:lnTo>
                    <a:pt x="757845" y="202250"/>
                  </a:lnTo>
                  <a:lnTo>
                    <a:pt x="555580" y="0"/>
                  </a:lnTo>
                  <a:close/>
                </a:path>
              </a:pathLst>
            </a:custGeom>
            <a:solidFill>
              <a:srgbClr val="6FB0DA"/>
            </a:solidFill>
          </p:spPr>
          <p:txBody>
            <a:bodyPr wrap="square" lIns="0" tIns="0" rIns="0" bIns="0" rtlCol="0"/>
            <a:lstStyle/>
            <a:p>
              <a:endParaRPr/>
            </a:p>
          </p:txBody>
        </p:sp>
      </p:grpSp>
      <p:sp>
        <p:nvSpPr>
          <p:cNvPr id="6" name="object 6"/>
          <p:cNvSpPr/>
          <p:nvPr/>
        </p:nvSpPr>
        <p:spPr>
          <a:xfrm>
            <a:off x="3805001" y="2205383"/>
            <a:ext cx="1845310" cy="1082675"/>
          </a:xfrm>
          <a:custGeom>
            <a:avLst/>
            <a:gdLst/>
            <a:ahLst/>
            <a:cxnLst/>
            <a:rect l="l" t="t" r="r" b="b"/>
            <a:pathLst>
              <a:path w="1845310" h="1082675">
                <a:moveTo>
                  <a:pt x="922842" y="0"/>
                </a:moveTo>
                <a:lnTo>
                  <a:pt x="0" y="922447"/>
                </a:lnTo>
                <a:lnTo>
                  <a:pt x="160181" y="1082563"/>
                </a:lnTo>
                <a:lnTo>
                  <a:pt x="1684849" y="1082563"/>
                </a:lnTo>
                <a:lnTo>
                  <a:pt x="1844893" y="922447"/>
                </a:lnTo>
                <a:lnTo>
                  <a:pt x="922842" y="0"/>
                </a:lnTo>
                <a:close/>
              </a:path>
            </a:pathLst>
          </a:custGeom>
          <a:solidFill>
            <a:srgbClr val="6FB0DA"/>
          </a:solidFill>
        </p:spPr>
        <p:txBody>
          <a:bodyPr wrap="square" lIns="0" tIns="0" rIns="0" bIns="0" rtlCol="0"/>
          <a:lstStyle/>
          <a:p>
            <a:endParaRPr/>
          </a:p>
        </p:txBody>
      </p:sp>
      <p:sp>
        <p:nvSpPr>
          <p:cNvPr id="7" name="object 7"/>
          <p:cNvSpPr/>
          <p:nvPr/>
        </p:nvSpPr>
        <p:spPr>
          <a:xfrm>
            <a:off x="1512" y="0"/>
            <a:ext cx="749300" cy="801370"/>
          </a:xfrm>
          <a:custGeom>
            <a:avLst/>
            <a:gdLst/>
            <a:ahLst/>
            <a:cxnLst/>
            <a:rect l="l" t="t" r="r" b="b"/>
            <a:pathLst>
              <a:path w="749300" h="801370">
                <a:moveTo>
                  <a:pt x="610284" y="0"/>
                </a:moveTo>
                <a:lnTo>
                  <a:pt x="0" y="0"/>
                </a:lnTo>
                <a:lnTo>
                  <a:pt x="0" y="714296"/>
                </a:lnTo>
                <a:lnTo>
                  <a:pt x="86618" y="800968"/>
                </a:lnTo>
                <a:lnTo>
                  <a:pt x="749176" y="138805"/>
                </a:lnTo>
                <a:lnTo>
                  <a:pt x="610284" y="0"/>
                </a:lnTo>
                <a:close/>
              </a:path>
            </a:pathLst>
          </a:custGeom>
          <a:solidFill>
            <a:srgbClr val="6FB0DA"/>
          </a:solidFill>
        </p:spPr>
        <p:txBody>
          <a:bodyPr wrap="square" lIns="0" tIns="0" rIns="0" bIns="0" rtlCol="0"/>
          <a:lstStyle/>
          <a:p>
            <a:endParaRPr/>
          </a:p>
        </p:txBody>
      </p:sp>
      <p:sp>
        <p:nvSpPr>
          <p:cNvPr id="8" name="object 8"/>
          <p:cNvSpPr txBox="1">
            <a:spLocks noGrp="1"/>
          </p:cNvSpPr>
          <p:nvPr>
            <p:ph type="title"/>
          </p:nvPr>
        </p:nvSpPr>
        <p:spPr>
          <a:xfrm>
            <a:off x="144236" y="849425"/>
            <a:ext cx="2786380" cy="1189355"/>
          </a:xfrm>
          <a:prstGeom prst="rect">
            <a:avLst/>
          </a:prstGeom>
        </p:spPr>
        <p:txBody>
          <a:bodyPr vert="horz" wrap="square" lIns="0" tIns="67945" rIns="0" bIns="0" rtlCol="0">
            <a:spAutoFit/>
          </a:bodyPr>
          <a:lstStyle/>
          <a:p>
            <a:pPr marL="12700" marR="5080">
              <a:lnSpc>
                <a:spcPts val="2180"/>
              </a:lnSpc>
              <a:spcBef>
                <a:spcPts val="535"/>
              </a:spcBef>
            </a:pPr>
            <a:r>
              <a:rPr spc="30" dirty="0"/>
              <a:t>Tea </a:t>
            </a:r>
            <a:r>
              <a:rPr spc="85" dirty="0"/>
              <a:t> </a:t>
            </a:r>
            <a:r>
              <a:rPr spc="155" dirty="0"/>
              <a:t>Crop </a:t>
            </a:r>
            <a:r>
              <a:rPr spc="160" dirty="0"/>
              <a:t> </a:t>
            </a:r>
            <a:r>
              <a:rPr spc="75" dirty="0"/>
              <a:t>Forecasting:</a:t>
            </a:r>
            <a:r>
              <a:rPr spc="20" dirty="0"/>
              <a:t> </a:t>
            </a:r>
            <a:r>
              <a:rPr spc="90" dirty="0"/>
              <a:t>Blending </a:t>
            </a:r>
            <a:r>
              <a:rPr spc="-459" dirty="0"/>
              <a:t> </a:t>
            </a:r>
            <a:r>
              <a:rPr spc="65" dirty="0"/>
              <a:t>Nature's </a:t>
            </a:r>
            <a:r>
              <a:rPr spc="155" dirty="0"/>
              <a:t>Wisdom </a:t>
            </a:r>
            <a:r>
              <a:rPr spc="160" dirty="0"/>
              <a:t> </a:t>
            </a:r>
            <a:r>
              <a:rPr spc="70" dirty="0"/>
              <a:t>with</a:t>
            </a:r>
            <a:r>
              <a:rPr spc="-5" dirty="0"/>
              <a:t> </a:t>
            </a:r>
            <a:r>
              <a:rPr spc="105" dirty="0"/>
              <a:t>AI</a:t>
            </a:r>
            <a:r>
              <a:rPr spc="75" dirty="0"/>
              <a:t> </a:t>
            </a:r>
            <a:r>
              <a:rPr spc="90" dirty="0"/>
              <a:t>Ingenuity</a:t>
            </a:r>
          </a:p>
        </p:txBody>
      </p:sp>
      <p:grpSp>
        <p:nvGrpSpPr>
          <p:cNvPr id="9" name="object 9"/>
          <p:cNvGrpSpPr/>
          <p:nvPr/>
        </p:nvGrpSpPr>
        <p:grpSpPr>
          <a:xfrm>
            <a:off x="2924293" y="0"/>
            <a:ext cx="2925445" cy="2998470"/>
            <a:chOff x="2924293" y="0"/>
            <a:chExt cx="2925445" cy="2998470"/>
          </a:xfrm>
        </p:grpSpPr>
        <p:pic>
          <p:nvPicPr>
            <p:cNvPr id="10" name="object 10"/>
            <p:cNvPicPr/>
            <p:nvPr/>
          </p:nvPicPr>
          <p:blipFill>
            <a:blip r:embed="rId2" cstate="print"/>
            <a:stretch>
              <a:fillRect/>
            </a:stretch>
          </p:blipFill>
          <p:spPr>
            <a:xfrm>
              <a:off x="2924293" y="1296567"/>
              <a:ext cx="1701777" cy="1701783"/>
            </a:xfrm>
            <a:prstGeom prst="rect">
              <a:avLst/>
            </a:prstGeom>
          </p:spPr>
        </p:pic>
        <p:pic>
          <p:nvPicPr>
            <p:cNvPr id="11" name="object 11"/>
            <p:cNvPicPr/>
            <p:nvPr/>
          </p:nvPicPr>
          <p:blipFill>
            <a:blip r:embed="rId3" cstate="print"/>
            <a:stretch>
              <a:fillRect/>
            </a:stretch>
          </p:blipFill>
          <p:spPr>
            <a:xfrm>
              <a:off x="3776136" y="0"/>
              <a:ext cx="2072975" cy="2367570"/>
            </a:xfrm>
            <a:prstGeom prst="rect">
              <a:avLst/>
            </a:prstGeom>
          </p:spPr>
        </p:pic>
      </p:grpSp>
      <p:sp>
        <p:nvSpPr>
          <p:cNvPr id="13" name="TextBox 12">
            <a:extLst>
              <a:ext uri="{FF2B5EF4-FFF2-40B4-BE49-F238E27FC236}">
                <a16:creationId xmlns:a16="http://schemas.microsoft.com/office/drawing/2014/main" id="{ADF87C01-ADD5-99DC-9185-BF4436817DC6}"/>
              </a:ext>
            </a:extLst>
          </p:cNvPr>
          <p:cNvSpPr txBox="1"/>
          <p:nvPr/>
        </p:nvSpPr>
        <p:spPr>
          <a:xfrm>
            <a:off x="123033" y="2205383"/>
            <a:ext cx="2933054" cy="553998"/>
          </a:xfrm>
          <a:prstGeom prst="rect">
            <a:avLst/>
          </a:prstGeom>
          <a:noFill/>
        </p:spPr>
        <p:txBody>
          <a:bodyPr wrap="square">
            <a:spAutoFit/>
          </a:bodyPr>
          <a:lstStyle/>
          <a:p>
            <a:r>
              <a:rPr lang="en-US" sz="1500" dirty="0">
                <a:solidFill>
                  <a:schemeClr val="accent6">
                    <a:lumMod val="75000"/>
                  </a:schemeClr>
                </a:solidFill>
                <a:latin typeface="Trebuchet MS" panose="020B0603020202020204" pitchFamily="34" charset="0"/>
              </a:rPr>
              <a:t>Moinul Hossain Bhuiyan</a:t>
            </a:r>
            <a:br>
              <a:rPr lang="en-US" sz="1500" dirty="0">
                <a:solidFill>
                  <a:schemeClr val="accent6">
                    <a:lumMod val="75000"/>
                  </a:schemeClr>
                </a:solidFill>
                <a:latin typeface="Trebuchet MS" panose="020B0603020202020204" pitchFamily="34" charset="0"/>
              </a:rPr>
            </a:br>
            <a:r>
              <a:rPr lang="en-US" sz="1500" dirty="0">
                <a:solidFill>
                  <a:schemeClr val="accent6">
                    <a:lumMod val="75000"/>
                  </a:schemeClr>
                </a:solidFill>
                <a:latin typeface="Trebuchet MS" panose="020B0603020202020204" pitchFamily="34" charset="0"/>
              </a:rPr>
              <a:t>20301002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2800" y="0"/>
            <a:ext cx="1083310" cy="541655"/>
          </a:xfrm>
          <a:custGeom>
            <a:avLst/>
            <a:gdLst/>
            <a:ahLst/>
            <a:cxnLst/>
            <a:rect l="l" t="t" r="r" b="b"/>
            <a:pathLst>
              <a:path w="1083310" h="541655">
                <a:moveTo>
                  <a:pt x="1082975" y="0"/>
                </a:moveTo>
                <a:lnTo>
                  <a:pt x="0" y="0"/>
                </a:lnTo>
                <a:lnTo>
                  <a:pt x="541483" y="541483"/>
                </a:lnTo>
                <a:lnTo>
                  <a:pt x="1082975" y="0"/>
                </a:lnTo>
                <a:close/>
              </a:path>
            </a:pathLst>
          </a:custGeom>
          <a:solidFill>
            <a:srgbClr val="6FB0DA"/>
          </a:solidFill>
        </p:spPr>
        <p:txBody>
          <a:bodyPr wrap="square" lIns="0" tIns="0" rIns="0" bIns="0" rtlCol="0"/>
          <a:lstStyle/>
          <a:p>
            <a:endParaRPr/>
          </a:p>
        </p:txBody>
      </p:sp>
      <p:grpSp>
        <p:nvGrpSpPr>
          <p:cNvPr id="3" name="object 3"/>
          <p:cNvGrpSpPr/>
          <p:nvPr/>
        </p:nvGrpSpPr>
        <p:grpSpPr>
          <a:xfrm>
            <a:off x="1512" y="1009211"/>
            <a:ext cx="571500" cy="1111250"/>
            <a:chOff x="1512" y="1009211"/>
            <a:chExt cx="571500" cy="1111250"/>
          </a:xfrm>
        </p:grpSpPr>
        <p:sp>
          <p:nvSpPr>
            <p:cNvPr id="4" name="object 4"/>
            <p:cNvSpPr/>
            <p:nvPr/>
          </p:nvSpPr>
          <p:spPr>
            <a:xfrm>
              <a:off x="1512" y="1181075"/>
              <a:ext cx="571500" cy="939800"/>
            </a:xfrm>
            <a:custGeom>
              <a:avLst/>
              <a:gdLst/>
              <a:ahLst/>
              <a:cxnLst/>
              <a:rect l="l" t="t" r="r" b="b"/>
              <a:pathLst>
                <a:path w="571500" h="939800">
                  <a:moveTo>
                    <a:pt x="187320" y="0"/>
                  </a:moveTo>
                  <a:lnTo>
                    <a:pt x="0" y="187320"/>
                  </a:lnTo>
                  <a:lnTo>
                    <a:pt x="0" y="923890"/>
                  </a:lnTo>
                  <a:lnTo>
                    <a:pt x="15442" y="939332"/>
                  </a:lnTo>
                  <a:lnTo>
                    <a:pt x="571048" y="383727"/>
                  </a:lnTo>
                  <a:lnTo>
                    <a:pt x="187320" y="0"/>
                  </a:lnTo>
                  <a:close/>
                </a:path>
              </a:pathLst>
            </a:custGeom>
            <a:solidFill>
              <a:srgbClr val="484C67"/>
            </a:solidFill>
          </p:spPr>
          <p:txBody>
            <a:bodyPr wrap="square" lIns="0" tIns="0" rIns="0" bIns="0" rtlCol="0"/>
            <a:lstStyle/>
            <a:p>
              <a:endParaRPr/>
            </a:p>
          </p:txBody>
        </p:sp>
        <p:sp>
          <p:nvSpPr>
            <p:cNvPr id="5" name="object 5"/>
            <p:cNvSpPr/>
            <p:nvPr/>
          </p:nvSpPr>
          <p:spPr>
            <a:xfrm>
              <a:off x="1512" y="1009211"/>
              <a:ext cx="217804" cy="420370"/>
            </a:xfrm>
            <a:custGeom>
              <a:avLst/>
              <a:gdLst/>
              <a:ahLst/>
              <a:cxnLst/>
              <a:rect l="l" t="t" r="r" b="b"/>
              <a:pathLst>
                <a:path w="217804" h="420369">
                  <a:moveTo>
                    <a:pt x="15439" y="0"/>
                  </a:moveTo>
                  <a:lnTo>
                    <a:pt x="0" y="15439"/>
                  </a:lnTo>
                  <a:lnTo>
                    <a:pt x="0" y="419948"/>
                  </a:lnTo>
                  <a:lnTo>
                    <a:pt x="217693" y="202249"/>
                  </a:lnTo>
                  <a:lnTo>
                    <a:pt x="15439" y="0"/>
                  </a:lnTo>
                  <a:close/>
                </a:path>
              </a:pathLst>
            </a:custGeom>
            <a:solidFill>
              <a:srgbClr val="6FB0DA"/>
            </a:solidFill>
          </p:spPr>
          <p:txBody>
            <a:bodyPr wrap="square" lIns="0" tIns="0" rIns="0" bIns="0" rtlCol="0"/>
            <a:lstStyle/>
            <a:p>
              <a:endParaRPr/>
            </a:p>
          </p:txBody>
        </p:sp>
      </p:grpSp>
      <p:grpSp>
        <p:nvGrpSpPr>
          <p:cNvPr id="6" name="object 6"/>
          <p:cNvGrpSpPr/>
          <p:nvPr/>
        </p:nvGrpSpPr>
        <p:grpSpPr>
          <a:xfrm>
            <a:off x="0" y="0"/>
            <a:ext cx="1702082" cy="3288792"/>
            <a:chOff x="0" y="0"/>
            <a:chExt cx="1702082" cy="3288792"/>
          </a:xfrm>
        </p:grpSpPr>
        <p:pic>
          <p:nvPicPr>
            <p:cNvPr id="9" name="object 9"/>
            <p:cNvPicPr/>
            <p:nvPr/>
          </p:nvPicPr>
          <p:blipFill>
            <a:blip r:embed="rId2" cstate="print"/>
            <a:stretch>
              <a:fillRect/>
            </a:stretch>
          </p:blipFill>
          <p:spPr>
            <a:xfrm>
              <a:off x="0" y="1672270"/>
              <a:ext cx="1702082" cy="1616522"/>
            </a:xfrm>
            <a:prstGeom prst="rect">
              <a:avLst/>
            </a:prstGeom>
          </p:spPr>
        </p:pic>
        <p:pic>
          <p:nvPicPr>
            <p:cNvPr id="10" name="object 10"/>
            <p:cNvPicPr/>
            <p:nvPr/>
          </p:nvPicPr>
          <p:blipFill>
            <a:blip r:embed="rId3" cstate="print"/>
            <a:stretch>
              <a:fillRect/>
            </a:stretch>
          </p:blipFill>
          <p:spPr>
            <a:xfrm>
              <a:off x="0" y="0"/>
              <a:ext cx="1520833" cy="1475231"/>
            </a:xfrm>
            <a:prstGeom prst="rect">
              <a:avLst/>
            </a:prstGeom>
          </p:spPr>
        </p:pic>
      </p:grpSp>
      <p:sp>
        <p:nvSpPr>
          <p:cNvPr id="11" name="object 11"/>
          <p:cNvSpPr txBox="1">
            <a:spLocks noGrp="1"/>
          </p:cNvSpPr>
          <p:nvPr>
            <p:ph type="title"/>
          </p:nvPr>
        </p:nvSpPr>
        <p:spPr>
          <a:xfrm>
            <a:off x="3021063" y="157702"/>
            <a:ext cx="2324735" cy="328930"/>
          </a:xfrm>
          <a:prstGeom prst="rect">
            <a:avLst/>
          </a:prstGeom>
        </p:spPr>
        <p:txBody>
          <a:bodyPr vert="horz" wrap="square" lIns="0" tIns="17780" rIns="0" bIns="0" rtlCol="0">
            <a:spAutoFit/>
          </a:bodyPr>
          <a:lstStyle/>
          <a:p>
            <a:pPr marL="12700">
              <a:lnSpc>
                <a:spcPct val="100000"/>
              </a:lnSpc>
              <a:spcBef>
                <a:spcPts val="140"/>
              </a:spcBef>
            </a:pPr>
            <a:r>
              <a:rPr lang="en-US" sz="1950" dirty="0">
                <a:latin typeface="SimSun"/>
                <a:cs typeface="SimSun"/>
              </a:rPr>
              <a:t>Data Preparation</a:t>
            </a:r>
            <a:endParaRPr sz="1950" dirty="0">
              <a:latin typeface="SimSun"/>
              <a:cs typeface="SimSun"/>
            </a:endParaRPr>
          </a:p>
        </p:txBody>
      </p:sp>
      <p:sp>
        <p:nvSpPr>
          <p:cNvPr id="14" name="object 14"/>
          <p:cNvSpPr/>
          <p:nvPr/>
        </p:nvSpPr>
        <p:spPr>
          <a:xfrm>
            <a:off x="3021062" y="511174"/>
            <a:ext cx="2039887" cy="45719"/>
          </a:xfrm>
          <a:custGeom>
            <a:avLst/>
            <a:gdLst/>
            <a:ahLst/>
            <a:cxnLst/>
            <a:rect l="l" t="t" r="r" b="b"/>
            <a:pathLst>
              <a:path w="1141729" h="30480">
                <a:moveTo>
                  <a:pt x="1141653" y="0"/>
                </a:moveTo>
                <a:lnTo>
                  <a:pt x="0" y="0"/>
                </a:lnTo>
                <a:lnTo>
                  <a:pt x="0" y="30429"/>
                </a:lnTo>
                <a:lnTo>
                  <a:pt x="1141653" y="30429"/>
                </a:lnTo>
                <a:lnTo>
                  <a:pt x="1141653" y="0"/>
                </a:lnTo>
                <a:close/>
              </a:path>
            </a:pathLst>
          </a:custGeom>
          <a:solidFill>
            <a:srgbClr val="6FB0DA"/>
          </a:solidFill>
        </p:spPr>
        <p:txBody>
          <a:bodyPr wrap="square" lIns="0" tIns="0" rIns="0" bIns="0" rtlCol="0"/>
          <a:lstStyle/>
          <a:p>
            <a:endParaRPr/>
          </a:p>
        </p:txBody>
      </p:sp>
      <p:pic>
        <p:nvPicPr>
          <p:cNvPr id="18" name="Picture 17">
            <a:extLst>
              <a:ext uri="{FF2B5EF4-FFF2-40B4-BE49-F238E27FC236}">
                <a16:creationId xmlns:a16="http://schemas.microsoft.com/office/drawing/2014/main" id="{EF329294-20D6-C9F6-85C8-451286802910}"/>
              </a:ext>
            </a:extLst>
          </p:cNvPr>
          <p:cNvPicPr>
            <a:picLocks noChangeAspect="1"/>
          </p:cNvPicPr>
          <p:nvPr/>
        </p:nvPicPr>
        <p:blipFill>
          <a:blip r:embed="rId4"/>
          <a:stretch>
            <a:fillRect/>
          </a:stretch>
        </p:blipFill>
        <p:spPr>
          <a:xfrm>
            <a:off x="2517416" y="728123"/>
            <a:ext cx="2508260" cy="24098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989531" y="140816"/>
            <a:ext cx="2849245" cy="354330"/>
          </a:xfrm>
          <a:prstGeom prst="rect">
            <a:avLst/>
          </a:prstGeom>
        </p:spPr>
        <p:txBody>
          <a:bodyPr vert="horz" wrap="square" lIns="0" tIns="13335" rIns="0" bIns="0" rtlCol="0">
            <a:spAutoFit/>
          </a:bodyPr>
          <a:lstStyle/>
          <a:p>
            <a:pPr marL="12700">
              <a:lnSpc>
                <a:spcPct val="100000"/>
              </a:lnSpc>
              <a:spcBef>
                <a:spcPts val="105"/>
              </a:spcBef>
            </a:pPr>
            <a:r>
              <a:rPr lang="en-US" sz="2150" dirty="0">
                <a:latin typeface="SimSun"/>
                <a:cs typeface="SimSun"/>
              </a:rPr>
              <a:t>		</a:t>
            </a:r>
            <a:r>
              <a:rPr lang="en-US" sz="2150" dirty="0">
                <a:solidFill>
                  <a:schemeClr val="bg2"/>
                </a:solidFill>
                <a:latin typeface="SimSun"/>
                <a:cs typeface="SimSun"/>
              </a:rPr>
              <a:t>Results</a:t>
            </a:r>
            <a:endParaRPr sz="2150" dirty="0">
              <a:solidFill>
                <a:schemeClr val="bg2"/>
              </a:solidFill>
              <a:latin typeface="SimSun"/>
              <a:cs typeface="SimSun"/>
            </a:endParaRPr>
          </a:p>
        </p:txBody>
      </p:sp>
      <p:sp>
        <p:nvSpPr>
          <p:cNvPr id="8" name="object 8"/>
          <p:cNvSpPr/>
          <p:nvPr/>
        </p:nvSpPr>
        <p:spPr>
          <a:xfrm>
            <a:off x="722054" y="557447"/>
            <a:ext cx="1294130" cy="30480"/>
          </a:xfrm>
          <a:custGeom>
            <a:avLst/>
            <a:gdLst/>
            <a:ahLst/>
            <a:cxnLst/>
            <a:rect l="l" t="t" r="r" b="b"/>
            <a:pathLst>
              <a:path w="1294130" h="30480">
                <a:moveTo>
                  <a:pt x="1293863" y="0"/>
                </a:moveTo>
                <a:lnTo>
                  <a:pt x="0" y="0"/>
                </a:lnTo>
                <a:lnTo>
                  <a:pt x="0" y="30454"/>
                </a:lnTo>
                <a:lnTo>
                  <a:pt x="1293863" y="30454"/>
                </a:lnTo>
                <a:lnTo>
                  <a:pt x="1293863" y="0"/>
                </a:lnTo>
                <a:close/>
              </a:path>
            </a:pathLst>
          </a:custGeom>
          <a:solidFill>
            <a:srgbClr val="6FB0DA"/>
          </a:solidFill>
        </p:spPr>
        <p:txBody>
          <a:bodyPr wrap="square" lIns="0" tIns="0" rIns="0" bIns="0" rtlCol="0"/>
          <a:lstStyle/>
          <a:p>
            <a:endParaRPr/>
          </a:p>
        </p:txBody>
      </p:sp>
      <p:pic>
        <p:nvPicPr>
          <p:cNvPr id="9" name="object 9"/>
          <p:cNvPicPr/>
          <p:nvPr/>
        </p:nvPicPr>
        <p:blipFill>
          <a:blip r:embed="rId2" cstate="print"/>
          <a:stretch>
            <a:fillRect/>
          </a:stretch>
        </p:blipFill>
        <p:spPr>
          <a:xfrm>
            <a:off x="3546988" y="1061668"/>
            <a:ext cx="2036673" cy="2036671"/>
          </a:xfrm>
          <a:prstGeom prst="rect">
            <a:avLst/>
          </a:prstGeom>
        </p:spPr>
      </p:pic>
      <p:sp>
        <p:nvSpPr>
          <p:cNvPr id="11" name="TextBox 10">
            <a:extLst>
              <a:ext uri="{FF2B5EF4-FFF2-40B4-BE49-F238E27FC236}">
                <a16:creationId xmlns:a16="http://schemas.microsoft.com/office/drawing/2014/main" id="{7E010115-BFD2-F90D-A90B-91FAB75BCB6B}"/>
              </a:ext>
            </a:extLst>
          </p:cNvPr>
          <p:cNvSpPr txBox="1"/>
          <p:nvPr/>
        </p:nvSpPr>
        <p:spPr>
          <a:xfrm>
            <a:off x="435091" y="650228"/>
            <a:ext cx="2804561" cy="1007968"/>
          </a:xfrm>
          <a:prstGeom prst="rect">
            <a:avLst/>
          </a:prstGeom>
          <a:noFill/>
        </p:spPr>
        <p:txBody>
          <a:bodyPr wrap="square">
            <a:spAutoFit/>
          </a:bodyPr>
          <a:lstStyle/>
          <a:p>
            <a:r>
              <a:rPr lang="en-US" sz="850" dirty="0">
                <a:solidFill>
                  <a:schemeClr val="bg2"/>
                </a:solidFill>
                <a:latin typeface="Trebuchet MS" panose="020B0603020202020204" pitchFamily="34" charset="0"/>
              </a:rPr>
              <a:t>The </a:t>
            </a:r>
            <a:r>
              <a:rPr lang="en-US" sz="850" dirty="0" err="1">
                <a:solidFill>
                  <a:schemeClr val="bg2"/>
                </a:solidFill>
                <a:latin typeface="Trebuchet MS" panose="020B0603020202020204" pitchFamily="34" charset="0"/>
              </a:rPr>
              <a:t>AquaCrop</a:t>
            </a:r>
            <a:r>
              <a:rPr lang="en-US" sz="850" dirty="0">
                <a:solidFill>
                  <a:schemeClr val="bg2"/>
                </a:solidFill>
                <a:latin typeface="Trebuchet MS" panose="020B0603020202020204" pitchFamily="34" charset="0"/>
              </a:rPr>
              <a:t> model was evaluated using MAE, MSE error, and RMSE statistical parameters. Calibration and validation involved adjusting parameters related to canopy cover, crop transpiration, biomass, and yield. The model's performance was evaluated using data from the 2016-2017 growing season, resulting in the best estimates for CC, </a:t>
            </a:r>
            <a:r>
              <a:rPr lang="en-US" sz="850" dirty="0" err="1">
                <a:solidFill>
                  <a:schemeClr val="bg2"/>
                </a:solidFill>
                <a:latin typeface="Trebuchet MS" panose="020B0603020202020204" pitchFamily="34" charset="0"/>
              </a:rPr>
              <a:t>ETa</a:t>
            </a:r>
            <a:r>
              <a:rPr lang="en-US" sz="850" dirty="0">
                <a:solidFill>
                  <a:schemeClr val="bg2"/>
                </a:solidFill>
                <a:latin typeface="Trebuchet MS" panose="020B0603020202020204" pitchFamily="34" charset="0"/>
              </a:rPr>
              <a:t>, and biomass.</a:t>
            </a:r>
          </a:p>
        </p:txBody>
      </p:sp>
      <p:pic>
        <p:nvPicPr>
          <p:cNvPr id="13" name="Picture 12">
            <a:extLst>
              <a:ext uri="{FF2B5EF4-FFF2-40B4-BE49-F238E27FC236}">
                <a16:creationId xmlns:a16="http://schemas.microsoft.com/office/drawing/2014/main" id="{1C26455D-3105-543B-3F6D-9D61CBBD9AB9}"/>
              </a:ext>
            </a:extLst>
          </p:cNvPr>
          <p:cNvPicPr>
            <a:picLocks noChangeAspect="1"/>
          </p:cNvPicPr>
          <p:nvPr/>
        </p:nvPicPr>
        <p:blipFill>
          <a:blip r:embed="rId3"/>
          <a:stretch>
            <a:fillRect/>
          </a:stretch>
        </p:blipFill>
        <p:spPr>
          <a:xfrm>
            <a:off x="469424" y="1720497"/>
            <a:ext cx="2343142" cy="136526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501650" y="150821"/>
            <a:ext cx="2849245" cy="344325"/>
          </a:xfrm>
          <a:prstGeom prst="rect">
            <a:avLst/>
          </a:prstGeom>
        </p:spPr>
        <p:txBody>
          <a:bodyPr vert="horz" wrap="square" lIns="0" tIns="13335" rIns="0" bIns="0" rtlCol="0">
            <a:spAutoFit/>
          </a:bodyPr>
          <a:lstStyle/>
          <a:p>
            <a:pPr marL="12700">
              <a:lnSpc>
                <a:spcPct val="100000"/>
              </a:lnSpc>
              <a:spcBef>
                <a:spcPts val="105"/>
              </a:spcBef>
            </a:pPr>
            <a:r>
              <a:rPr lang="en-US" sz="2150" dirty="0">
                <a:latin typeface="SimSun"/>
                <a:cs typeface="SimSun"/>
              </a:rPr>
              <a:t>	</a:t>
            </a:r>
            <a:r>
              <a:rPr lang="en-US" sz="2150" dirty="0">
                <a:solidFill>
                  <a:schemeClr val="bg2"/>
                </a:solidFill>
                <a:latin typeface="SimSun"/>
                <a:cs typeface="SimSun"/>
              </a:rPr>
              <a:t>Results </a:t>
            </a:r>
            <a:r>
              <a:rPr lang="en-US" sz="2150" dirty="0" err="1">
                <a:solidFill>
                  <a:schemeClr val="bg2"/>
                </a:solidFill>
                <a:latin typeface="SimSun"/>
                <a:cs typeface="SimSun"/>
              </a:rPr>
              <a:t>Contd</a:t>
            </a:r>
            <a:endParaRPr sz="2150" dirty="0">
              <a:solidFill>
                <a:schemeClr val="bg2"/>
              </a:solidFill>
              <a:latin typeface="SimSun"/>
              <a:cs typeface="SimSun"/>
            </a:endParaRPr>
          </a:p>
        </p:txBody>
      </p:sp>
      <p:sp>
        <p:nvSpPr>
          <p:cNvPr id="8" name="object 8"/>
          <p:cNvSpPr/>
          <p:nvPr/>
        </p:nvSpPr>
        <p:spPr>
          <a:xfrm>
            <a:off x="435090" y="557446"/>
            <a:ext cx="1730259" cy="45719"/>
          </a:xfrm>
          <a:custGeom>
            <a:avLst/>
            <a:gdLst/>
            <a:ahLst/>
            <a:cxnLst/>
            <a:rect l="l" t="t" r="r" b="b"/>
            <a:pathLst>
              <a:path w="1294130" h="30480">
                <a:moveTo>
                  <a:pt x="1293863" y="0"/>
                </a:moveTo>
                <a:lnTo>
                  <a:pt x="0" y="0"/>
                </a:lnTo>
                <a:lnTo>
                  <a:pt x="0" y="30454"/>
                </a:lnTo>
                <a:lnTo>
                  <a:pt x="1293863" y="30454"/>
                </a:lnTo>
                <a:lnTo>
                  <a:pt x="1293863" y="0"/>
                </a:lnTo>
                <a:close/>
              </a:path>
            </a:pathLst>
          </a:custGeom>
          <a:solidFill>
            <a:srgbClr val="6FB0DA"/>
          </a:solidFill>
        </p:spPr>
        <p:txBody>
          <a:bodyPr wrap="square" lIns="0" tIns="0" rIns="0" bIns="0" rtlCol="0"/>
          <a:lstStyle/>
          <a:p>
            <a:endParaRPr/>
          </a:p>
        </p:txBody>
      </p:sp>
      <p:pic>
        <p:nvPicPr>
          <p:cNvPr id="9" name="object 9"/>
          <p:cNvPicPr/>
          <p:nvPr/>
        </p:nvPicPr>
        <p:blipFill>
          <a:blip r:embed="rId2" cstate="print"/>
          <a:stretch>
            <a:fillRect/>
          </a:stretch>
        </p:blipFill>
        <p:spPr>
          <a:xfrm>
            <a:off x="3546988" y="1061668"/>
            <a:ext cx="2036673" cy="2036671"/>
          </a:xfrm>
          <a:prstGeom prst="rect">
            <a:avLst/>
          </a:prstGeom>
        </p:spPr>
      </p:pic>
      <p:sp>
        <p:nvSpPr>
          <p:cNvPr id="11" name="TextBox 10">
            <a:extLst>
              <a:ext uri="{FF2B5EF4-FFF2-40B4-BE49-F238E27FC236}">
                <a16:creationId xmlns:a16="http://schemas.microsoft.com/office/drawing/2014/main" id="{7E010115-BFD2-F90D-A90B-91FAB75BCB6B}"/>
              </a:ext>
            </a:extLst>
          </p:cNvPr>
          <p:cNvSpPr txBox="1"/>
          <p:nvPr/>
        </p:nvSpPr>
        <p:spPr>
          <a:xfrm>
            <a:off x="435091" y="650228"/>
            <a:ext cx="2804561" cy="1007968"/>
          </a:xfrm>
          <a:prstGeom prst="rect">
            <a:avLst/>
          </a:prstGeom>
          <a:noFill/>
        </p:spPr>
        <p:txBody>
          <a:bodyPr wrap="square">
            <a:spAutoFit/>
          </a:bodyPr>
          <a:lstStyle/>
          <a:p>
            <a:r>
              <a:rPr lang="en-US" sz="850" dirty="0">
                <a:solidFill>
                  <a:schemeClr val="bg2"/>
                </a:solidFill>
                <a:latin typeface="Trebuchet MS" panose="020B0603020202020204" pitchFamily="34" charset="0"/>
              </a:rPr>
              <a:t>The </a:t>
            </a:r>
            <a:r>
              <a:rPr lang="en-US" sz="850" dirty="0" err="1">
                <a:solidFill>
                  <a:schemeClr val="bg2"/>
                </a:solidFill>
                <a:latin typeface="Trebuchet MS" panose="020B0603020202020204" pitchFamily="34" charset="0"/>
              </a:rPr>
              <a:t>AquaCrop</a:t>
            </a:r>
            <a:r>
              <a:rPr lang="en-US" sz="850" dirty="0">
                <a:solidFill>
                  <a:schemeClr val="bg2"/>
                </a:solidFill>
                <a:latin typeface="Trebuchet MS" panose="020B0603020202020204" pitchFamily="34" charset="0"/>
              </a:rPr>
              <a:t> model's yield values align with observed yields, but in 2019 they were less due to inconsistent tea leaf plucking. Improving data collection strategies and addressing data requirements for crop model calibration can improve results.  Simulation yields are significantly correlated with observed yields.</a:t>
            </a:r>
          </a:p>
        </p:txBody>
      </p:sp>
      <p:pic>
        <p:nvPicPr>
          <p:cNvPr id="3" name="Picture 2">
            <a:extLst>
              <a:ext uri="{FF2B5EF4-FFF2-40B4-BE49-F238E27FC236}">
                <a16:creationId xmlns:a16="http://schemas.microsoft.com/office/drawing/2014/main" id="{4BDD2197-5FF4-521D-66CE-D8DADD6C498A}"/>
              </a:ext>
            </a:extLst>
          </p:cNvPr>
          <p:cNvPicPr>
            <a:picLocks noChangeAspect="1"/>
          </p:cNvPicPr>
          <p:nvPr/>
        </p:nvPicPr>
        <p:blipFill>
          <a:blip r:embed="rId3"/>
          <a:stretch>
            <a:fillRect/>
          </a:stretch>
        </p:blipFill>
        <p:spPr>
          <a:xfrm>
            <a:off x="531361" y="1647825"/>
            <a:ext cx="2656706" cy="1558427"/>
          </a:xfrm>
          <a:prstGeom prst="rect">
            <a:avLst/>
          </a:prstGeom>
        </p:spPr>
      </p:pic>
    </p:spTree>
    <p:extLst>
      <p:ext uri="{BB962C8B-B14F-4D97-AF65-F5344CB8AC3E}">
        <p14:creationId xmlns:p14="http://schemas.microsoft.com/office/powerpoint/2010/main" val="485983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501650" y="150821"/>
            <a:ext cx="2849245" cy="344325"/>
          </a:xfrm>
          <a:prstGeom prst="rect">
            <a:avLst/>
          </a:prstGeom>
        </p:spPr>
        <p:txBody>
          <a:bodyPr vert="horz" wrap="square" lIns="0" tIns="13335" rIns="0" bIns="0" rtlCol="0">
            <a:spAutoFit/>
          </a:bodyPr>
          <a:lstStyle/>
          <a:p>
            <a:pPr marL="12700">
              <a:lnSpc>
                <a:spcPct val="100000"/>
              </a:lnSpc>
              <a:spcBef>
                <a:spcPts val="105"/>
              </a:spcBef>
            </a:pPr>
            <a:r>
              <a:rPr lang="en-US" sz="2150" dirty="0">
                <a:latin typeface="SimSun"/>
                <a:cs typeface="SimSun"/>
              </a:rPr>
              <a:t>	</a:t>
            </a:r>
            <a:r>
              <a:rPr lang="en-US" sz="2150" dirty="0">
                <a:solidFill>
                  <a:schemeClr val="bg2"/>
                </a:solidFill>
                <a:latin typeface="SimSun"/>
                <a:cs typeface="SimSun"/>
              </a:rPr>
              <a:t>Results </a:t>
            </a:r>
            <a:r>
              <a:rPr lang="en-US" sz="2150" dirty="0" err="1">
                <a:solidFill>
                  <a:schemeClr val="bg2"/>
                </a:solidFill>
                <a:latin typeface="SimSun"/>
                <a:cs typeface="SimSun"/>
              </a:rPr>
              <a:t>Contd</a:t>
            </a:r>
            <a:endParaRPr sz="2150" dirty="0">
              <a:solidFill>
                <a:schemeClr val="bg2"/>
              </a:solidFill>
              <a:latin typeface="SimSun"/>
              <a:cs typeface="SimSun"/>
            </a:endParaRPr>
          </a:p>
        </p:txBody>
      </p:sp>
      <p:sp>
        <p:nvSpPr>
          <p:cNvPr id="8" name="object 8"/>
          <p:cNvSpPr/>
          <p:nvPr/>
        </p:nvSpPr>
        <p:spPr>
          <a:xfrm>
            <a:off x="435090" y="557446"/>
            <a:ext cx="1730259" cy="45719"/>
          </a:xfrm>
          <a:custGeom>
            <a:avLst/>
            <a:gdLst/>
            <a:ahLst/>
            <a:cxnLst/>
            <a:rect l="l" t="t" r="r" b="b"/>
            <a:pathLst>
              <a:path w="1294130" h="30480">
                <a:moveTo>
                  <a:pt x="1293863" y="0"/>
                </a:moveTo>
                <a:lnTo>
                  <a:pt x="0" y="0"/>
                </a:lnTo>
                <a:lnTo>
                  <a:pt x="0" y="30454"/>
                </a:lnTo>
                <a:lnTo>
                  <a:pt x="1293863" y="30454"/>
                </a:lnTo>
                <a:lnTo>
                  <a:pt x="1293863" y="0"/>
                </a:lnTo>
                <a:close/>
              </a:path>
            </a:pathLst>
          </a:custGeom>
          <a:solidFill>
            <a:srgbClr val="6FB0DA"/>
          </a:solidFill>
        </p:spPr>
        <p:txBody>
          <a:bodyPr wrap="square" lIns="0" tIns="0" rIns="0" bIns="0" rtlCol="0"/>
          <a:lstStyle/>
          <a:p>
            <a:endParaRPr/>
          </a:p>
        </p:txBody>
      </p:sp>
      <p:pic>
        <p:nvPicPr>
          <p:cNvPr id="9" name="object 9"/>
          <p:cNvPicPr/>
          <p:nvPr/>
        </p:nvPicPr>
        <p:blipFill>
          <a:blip r:embed="rId2" cstate="print"/>
          <a:stretch>
            <a:fillRect/>
          </a:stretch>
        </p:blipFill>
        <p:spPr>
          <a:xfrm>
            <a:off x="3546988" y="1061668"/>
            <a:ext cx="2036673" cy="2036671"/>
          </a:xfrm>
          <a:prstGeom prst="rect">
            <a:avLst/>
          </a:prstGeom>
        </p:spPr>
      </p:pic>
      <p:sp>
        <p:nvSpPr>
          <p:cNvPr id="11" name="TextBox 10">
            <a:extLst>
              <a:ext uri="{FF2B5EF4-FFF2-40B4-BE49-F238E27FC236}">
                <a16:creationId xmlns:a16="http://schemas.microsoft.com/office/drawing/2014/main" id="{7E010115-BFD2-F90D-A90B-91FAB75BCB6B}"/>
              </a:ext>
            </a:extLst>
          </p:cNvPr>
          <p:cNvSpPr txBox="1"/>
          <p:nvPr/>
        </p:nvSpPr>
        <p:spPr>
          <a:xfrm>
            <a:off x="435091" y="650228"/>
            <a:ext cx="2804561" cy="223138"/>
          </a:xfrm>
          <a:prstGeom prst="rect">
            <a:avLst/>
          </a:prstGeom>
          <a:noFill/>
        </p:spPr>
        <p:txBody>
          <a:bodyPr wrap="square">
            <a:spAutoFit/>
          </a:bodyPr>
          <a:lstStyle/>
          <a:p>
            <a:endParaRPr lang="en-US" sz="850" dirty="0">
              <a:solidFill>
                <a:schemeClr val="bg2"/>
              </a:solidFill>
              <a:latin typeface="Trebuchet MS" panose="020B0603020202020204" pitchFamily="34" charset="0"/>
            </a:endParaRPr>
          </a:p>
        </p:txBody>
      </p:sp>
      <p:pic>
        <p:nvPicPr>
          <p:cNvPr id="3" name="Picture 2">
            <a:extLst>
              <a:ext uri="{FF2B5EF4-FFF2-40B4-BE49-F238E27FC236}">
                <a16:creationId xmlns:a16="http://schemas.microsoft.com/office/drawing/2014/main" id="{4BDD2197-5FF4-521D-66CE-D8DADD6C498A}"/>
              </a:ext>
            </a:extLst>
          </p:cNvPr>
          <p:cNvPicPr>
            <a:picLocks noChangeAspect="1"/>
          </p:cNvPicPr>
          <p:nvPr/>
        </p:nvPicPr>
        <p:blipFill>
          <a:blip r:embed="rId3"/>
          <a:stretch>
            <a:fillRect/>
          </a:stretch>
        </p:blipFill>
        <p:spPr>
          <a:xfrm>
            <a:off x="531361" y="1647825"/>
            <a:ext cx="2656706" cy="1558427"/>
          </a:xfrm>
          <a:prstGeom prst="rect">
            <a:avLst/>
          </a:prstGeom>
        </p:spPr>
      </p:pic>
      <p:sp>
        <p:nvSpPr>
          <p:cNvPr id="4" name="TextBox 3">
            <a:extLst>
              <a:ext uri="{FF2B5EF4-FFF2-40B4-BE49-F238E27FC236}">
                <a16:creationId xmlns:a16="http://schemas.microsoft.com/office/drawing/2014/main" id="{49E0FC26-3724-4BAF-F58F-F27616D74BF3}"/>
              </a:ext>
            </a:extLst>
          </p:cNvPr>
          <p:cNvSpPr txBox="1"/>
          <p:nvPr/>
        </p:nvSpPr>
        <p:spPr>
          <a:xfrm>
            <a:off x="377693" y="650228"/>
            <a:ext cx="3169295" cy="877163"/>
          </a:xfrm>
          <a:prstGeom prst="rect">
            <a:avLst/>
          </a:prstGeom>
          <a:noFill/>
        </p:spPr>
        <p:txBody>
          <a:bodyPr wrap="square">
            <a:spAutoFit/>
          </a:bodyPr>
          <a:lstStyle/>
          <a:p>
            <a:r>
              <a:rPr lang="en-US" sz="850" dirty="0">
                <a:solidFill>
                  <a:schemeClr val="bg1"/>
                </a:solidFill>
                <a:latin typeface="Trebuchet MS" panose="020B0603020202020204" pitchFamily="34" charset="0"/>
              </a:rPr>
              <a:t>The </a:t>
            </a:r>
            <a:r>
              <a:rPr lang="en-US" sz="850" dirty="0" err="1">
                <a:solidFill>
                  <a:schemeClr val="bg1"/>
                </a:solidFill>
                <a:latin typeface="Trebuchet MS" panose="020B0603020202020204" pitchFamily="34" charset="0"/>
              </a:rPr>
              <a:t>AquaCrop</a:t>
            </a:r>
            <a:r>
              <a:rPr lang="en-US" sz="850" dirty="0">
                <a:solidFill>
                  <a:schemeClr val="bg1"/>
                </a:solidFill>
                <a:latin typeface="Trebuchet MS" panose="020B0603020202020204" pitchFamily="34" charset="0"/>
              </a:rPr>
              <a:t> model's yield values align with observed yields, but in 2019 they were less due to inconsistent tea leaf plucking. Improving data collection strategies and addressing data requirements for crop model calibration can improve results.  Simulation yields are significantly correlated with observed yields.</a:t>
            </a:r>
          </a:p>
        </p:txBody>
      </p:sp>
    </p:spTree>
    <p:extLst>
      <p:ext uri="{BB962C8B-B14F-4D97-AF65-F5344CB8AC3E}">
        <p14:creationId xmlns:p14="http://schemas.microsoft.com/office/powerpoint/2010/main" val="385175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501650" y="150821"/>
            <a:ext cx="2849245" cy="344325"/>
          </a:xfrm>
          <a:prstGeom prst="rect">
            <a:avLst/>
          </a:prstGeom>
        </p:spPr>
        <p:txBody>
          <a:bodyPr vert="horz" wrap="square" lIns="0" tIns="13335" rIns="0" bIns="0" rtlCol="0">
            <a:spAutoFit/>
          </a:bodyPr>
          <a:lstStyle/>
          <a:p>
            <a:pPr marL="12700">
              <a:lnSpc>
                <a:spcPct val="100000"/>
              </a:lnSpc>
              <a:spcBef>
                <a:spcPts val="105"/>
              </a:spcBef>
            </a:pPr>
            <a:r>
              <a:rPr lang="en-US" sz="2150" dirty="0">
                <a:latin typeface="SimSun"/>
                <a:cs typeface="SimSun"/>
              </a:rPr>
              <a:t>	</a:t>
            </a:r>
            <a:r>
              <a:rPr lang="en-US" sz="2150" dirty="0">
                <a:solidFill>
                  <a:schemeClr val="bg2"/>
                </a:solidFill>
                <a:latin typeface="SimSun"/>
                <a:cs typeface="SimSun"/>
              </a:rPr>
              <a:t>Results </a:t>
            </a:r>
            <a:r>
              <a:rPr lang="en-US" sz="2150" dirty="0" err="1">
                <a:solidFill>
                  <a:schemeClr val="bg2"/>
                </a:solidFill>
                <a:latin typeface="SimSun"/>
                <a:cs typeface="SimSun"/>
              </a:rPr>
              <a:t>Contd</a:t>
            </a:r>
            <a:endParaRPr sz="2150" dirty="0">
              <a:solidFill>
                <a:schemeClr val="bg2"/>
              </a:solidFill>
              <a:latin typeface="SimSun"/>
              <a:cs typeface="SimSun"/>
            </a:endParaRPr>
          </a:p>
        </p:txBody>
      </p:sp>
      <p:sp>
        <p:nvSpPr>
          <p:cNvPr id="8" name="object 8"/>
          <p:cNvSpPr/>
          <p:nvPr/>
        </p:nvSpPr>
        <p:spPr>
          <a:xfrm>
            <a:off x="435090" y="557446"/>
            <a:ext cx="1730259" cy="45719"/>
          </a:xfrm>
          <a:custGeom>
            <a:avLst/>
            <a:gdLst/>
            <a:ahLst/>
            <a:cxnLst/>
            <a:rect l="l" t="t" r="r" b="b"/>
            <a:pathLst>
              <a:path w="1294130" h="30480">
                <a:moveTo>
                  <a:pt x="1293863" y="0"/>
                </a:moveTo>
                <a:lnTo>
                  <a:pt x="0" y="0"/>
                </a:lnTo>
                <a:lnTo>
                  <a:pt x="0" y="30454"/>
                </a:lnTo>
                <a:lnTo>
                  <a:pt x="1293863" y="30454"/>
                </a:lnTo>
                <a:lnTo>
                  <a:pt x="1293863" y="0"/>
                </a:lnTo>
                <a:close/>
              </a:path>
            </a:pathLst>
          </a:custGeom>
          <a:solidFill>
            <a:srgbClr val="6FB0DA"/>
          </a:solidFill>
        </p:spPr>
        <p:txBody>
          <a:bodyPr wrap="square" lIns="0" tIns="0" rIns="0" bIns="0" rtlCol="0"/>
          <a:lstStyle/>
          <a:p>
            <a:endParaRPr/>
          </a:p>
        </p:txBody>
      </p:sp>
      <p:pic>
        <p:nvPicPr>
          <p:cNvPr id="9" name="object 9"/>
          <p:cNvPicPr/>
          <p:nvPr/>
        </p:nvPicPr>
        <p:blipFill>
          <a:blip r:embed="rId2" cstate="print"/>
          <a:stretch>
            <a:fillRect/>
          </a:stretch>
        </p:blipFill>
        <p:spPr>
          <a:xfrm>
            <a:off x="3546988" y="1061668"/>
            <a:ext cx="2036673" cy="2036671"/>
          </a:xfrm>
          <a:prstGeom prst="rect">
            <a:avLst/>
          </a:prstGeom>
        </p:spPr>
      </p:pic>
      <p:sp>
        <p:nvSpPr>
          <p:cNvPr id="11" name="TextBox 10">
            <a:extLst>
              <a:ext uri="{FF2B5EF4-FFF2-40B4-BE49-F238E27FC236}">
                <a16:creationId xmlns:a16="http://schemas.microsoft.com/office/drawing/2014/main" id="{7E010115-BFD2-F90D-A90B-91FAB75BCB6B}"/>
              </a:ext>
            </a:extLst>
          </p:cNvPr>
          <p:cNvSpPr txBox="1"/>
          <p:nvPr/>
        </p:nvSpPr>
        <p:spPr>
          <a:xfrm>
            <a:off x="435091" y="650228"/>
            <a:ext cx="2804561" cy="615553"/>
          </a:xfrm>
          <a:prstGeom prst="rect">
            <a:avLst/>
          </a:prstGeom>
          <a:noFill/>
        </p:spPr>
        <p:txBody>
          <a:bodyPr wrap="square">
            <a:spAutoFit/>
          </a:bodyPr>
          <a:lstStyle/>
          <a:p>
            <a:r>
              <a:rPr lang="en-US" sz="850" dirty="0" err="1">
                <a:solidFill>
                  <a:schemeClr val="bg2"/>
                </a:solidFill>
                <a:latin typeface="Trebuchet MS" panose="020B0603020202020204" pitchFamily="34" charset="0"/>
              </a:rPr>
              <a:t>XGBoost</a:t>
            </a:r>
            <a:r>
              <a:rPr lang="en-US" sz="850" dirty="0">
                <a:solidFill>
                  <a:schemeClr val="bg2"/>
                </a:solidFill>
                <a:latin typeface="Trebuchet MS" panose="020B0603020202020204" pitchFamily="34" charset="0"/>
              </a:rPr>
              <a:t> outperformed other MLR models in predicting yield with minimal error, with an average mean annual error (MAE) of 0.123 t/ha over 2016-2019.</a:t>
            </a:r>
          </a:p>
        </p:txBody>
      </p:sp>
      <p:pic>
        <p:nvPicPr>
          <p:cNvPr id="4" name="Picture 3">
            <a:extLst>
              <a:ext uri="{FF2B5EF4-FFF2-40B4-BE49-F238E27FC236}">
                <a16:creationId xmlns:a16="http://schemas.microsoft.com/office/drawing/2014/main" id="{477C6BF2-FDF0-49D1-CA13-D1A71833DDFB}"/>
              </a:ext>
            </a:extLst>
          </p:cNvPr>
          <p:cNvPicPr>
            <a:picLocks noChangeAspect="1"/>
          </p:cNvPicPr>
          <p:nvPr/>
        </p:nvPicPr>
        <p:blipFill>
          <a:blip r:embed="rId3"/>
          <a:stretch>
            <a:fillRect/>
          </a:stretch>
        </p:blipFill>
        <p:spPr>
          <a:xfrm>
            <a:off x="157483" y="1312844"/>
            <a:ext cx="3235837" cy="1598581"/>
          </a:xfrm>
          <a:prstGeom prst="rect">
            <a:avLst/>
          </a:prstGeom>
        </p:spPr>
      </p:pic>
    </p:spTree>
    <p:extLst>
      <p:ext uri="{BB962C8B-B14F-4D97-AF65-F5344CB8AC3E}">
        <p14:creationId xmlns:p14="http://schemas.microsoft.com/office/powerpoint/2010/main" val="1038098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501650" y="150821"/>
            <a:ext cx="2849245" cy="344325"/>
          </a:xfrm>
          <a:prstGeom prst="rect">
            <a:avLst/>
          </a:prstGeom>
        </p:spPr>
        <p:txBody>
          <a:bodyPr vert="horz" wrap="square" lIns="0" tIns="13335" rIns="0" bIns="0" rtlCol="0">
            <a:spAutoFit/>
          </a:bodyPr>
          <a:lstStyle/>
          <a:p>
            <a:pPr marL="12700">
              <a:lnSpc>
                <a:spcPct val="100000"/>
              </a:lnSpc>
              <a:spcBef>
                <a:spcPts val="105"/>
              </a:spcBef>
            </a:pPr>
            <a:r>
              <a:rPr lang="en-US" sz="2150" dirty="0">
                <a:latin typeface="SimSun"/>
                <a:cs typeface="SimSun"/>
              </a:rPr>
              <a:t>	</a:t>
            </a:r>
            <a:r>
              <a:rPr lang="en-US" sz="2150" dirty="0">
                <a:solidFill>
                  <a:schemeClr val="bg2"/>
                </a:solidFill>
                <a:latin typeface="SimSun"/>
                <a:cs typeface="SimSun"/>
              </a:rPr>
              <a:t>Results </a:t>
            </a:r>
            <a:r>
              <a:rPr lang="en-US" sz="2150" dirty="0" err="1">
                <a:solidFill>
                  <a:schemeClr val="bg2"/>
                </a:solidFill>
                <a:latin typeface="SimSun"/>
                <a:cs typeface="SimSun"/>
              </a:rPr>
              <a:t>Contd</a:t>
            </a:r>
            <a:endParaRPr sz="2150" dirty="0">
              <a:solidFill>
                <a:schemeClr val="bg2"/>
              </a:solidFill>
              <a:latin typeface="SimSun"/>
              <a:cs typeface="SimSun"/>
            </a:endParaRPr>
          </a:p>
        </p:txBody>
      </p:sp>
      <p:sp>
        <p:nvSpPr>
          <p:cNvPr id="8" name="object 8"/>
          <p:cNvSpPr/>
          <p:nvPr/>
        </p:nvSpPr>
        <p:spPr>
          <a:xfrm>
            <a:off x="435090" y="557446"/>
            <a:ext cx="1730259" cy="45719"/>
          </a:xfrm>
          <a:custGeom>
            <a:avLst/>
            <a:gdLst/>
            <a:ahLst/>
            <a:cxnLst/>
            <a:rect l="l" t="t" r="r" b="b"/>
            <a:pathLst>
              <a:path w="1294130" h="30480">
                <a:moveTo>
                  <a:pt x="1293863" y="0"/>
                </a:moveTo>
                <a:lnTo>
                  <a:pt x="0" y="0"/>
                </a:lnTo>
                <a:lnTo>
                  <a:pt x="0" y="30454"/>
                </a:lnTo>
                <a:lnTo>
                  <a:pt x="1293863" y="30454"/>
                </a:lnTo>
                <a:lnTo>
                  <a:pt x="1293863" y="0"/>
                </a:lnTo>
                <a:close/>
              </a:path>
            </a:pathLst>
          </a:custGeom>
          <a:solidFill>
            <a:srgbClr val="6FB0DA"/>
          </a:solidFill>
        </p:spPr>
        <p:txBody>
          <a:bodyPr wrap="square" lIns="0" tIns="0" rIns="0" bIns="0" rtlCol="0"/>
          <a:lstStyle/>
          <a:p>
            <a:endParaRPr/>
          </a:p>
        </p:txBody>
      </p:sp>
      <p:pic>
        <p:nvPicPr>
          <p:cNvPr id="9" name="object 9"/>
          <p:cNvPicPr/>
          <p:nvPr/>
        </p:nvPicPr>
        <p:blipFill>
          <a:blip r:embed="rId2" cstate="print"/>
          <a:stretch>
            <a:fillRect/>
          </a:stretch>
        </p:blipFill>
        <p:spPr>
          <a:xfrm>
            <a:off x="3546988" y="1061668"/>
            <a:ext cx="2036673" cy="2036671"/>
          </a:xfrm>
          <a:prstGeom prst="rect">
            <a:avLst/>
          </a:prstGeom>
        </p:spPr>
      </p:pic>
      <p:sp>
        <p:nvSpPr>
          <p:cNvPr id="11" name="TextBox 10">
            <a:extLst>
              <a:ext uri="{FF2B5EF4-FFF2-40B4-BE49-F238E27FC236}">
                <a16:creationId xmlns:a16="http://schemas.microsoft.com/office/drawing/2014/main" id="{7E010115-BFD2-F90D-A90B-91FAB75BCB6B}"/>
              </a:ext>
            </a:extLst>
          </p:cNvPr>
          <p:cNvSpPr txBox="1"/>
          <p:nvPr/>
        </p:nvSpPr>
        <p:spPr>
          <a:xfrm>
            <a:off x="435091" y="650228"/>
            <a:ext cx="2804561" cy="484748"/>
          </a:xfrm>
          <a:prstGeom prst="rect">
            <a:avLst/>
          </a:prstGeom>
          <a:noFill/>
        </p:spPr>
        <p:txBody>
          <a:bodyPr wrap="square">
            <a:spAutoFit/>
          </a:bodyPr>
          <a:lstStyle/>
          <a:p>
            <a:r>
              <a:rPr lang="en-US" sz="850" dirty="0">
                <a:solidFill>
                  <a:schemeClr val="bg2"/>
                </a:solidFill>
                <a:latin typeface="Trebuchet MS" panose="020B0603020202020204" pitchFamily="34" charset="0"/>
              </a:rPr>
              <a:t>The study presents scatter plots illustrating the actual and predicted yields of regression algorithms, highlighting errors in training and testing.</a:t>
            </a:r>
          </a:p>
        </p:txBody>
      </p:sp>
      <p:pic>
        <p:nvPicPr>
          <p:cNvPr id="3" name="Picture 2">
            <a:extLst>
              <a:ext uri="{FF2B5EF4-FFF2-40B4-BE49-F238E27FC236}">
                <a16:creationId xmlns:a16="http://schemas.microsoft.com/office/drawing/2014/main" id="{8D177E6C-9E53-F867-BC3D-ABFEBF58A574}"/>
              </a:ext>
            </a:extLst>
          </p:cNvPr>
          <p:cNvPicPr>
            <a:picLocks noChangeAspect="1"/>
          </p:cNvPicPr>
          <p:nvPr/>
        </p:nvPicPr>
        <p:blipFill>
          <a:blip r:embed="rId3"/>
          <a:stretch>
            <a:fillRect/>
          </a:stretch>
        </p:blipFill>
        <p:spPr>
          <a:xfrm>
            <a:off x="422007" y="1167671"/>
            <a:ext cx="2784072" cy="2036671"/>
          </a:xfrm>
          <a:prstGeom prst="rect">
            <a:avLst/>
          </a:prstGeom>
        </p:spPr>
      </p:pic>
    </p:spTree>
    <p:extLst>
      <p:ext uri="{BB962C8B-B14F-4D97-AF65-F5344CB8AC3E}">
        <p14:creationId xmlns:p14="http://schemas.microsoft.com/office/powerpoint/2010/main" val="1231569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12" y="0"/>
            <a:ext cx="820419" cy="853440"/>
          </a:xfrm>
          <a:custGeom>
            <a:avLst/>
            <a:gdLst/>
            <a:ahLst/>
            <a:cxnLst/>
            <a:rect l="l" t="t" r="r" b="b"/>
            <a:pathLst>
              <a:path w="820419" h="853440">
                <a:moveTo>
                  <a:pt x="522571" y="0"/>
                </a:moveTo>
                <a:lnTo>
                  <a:pt x="6352" y="0"/>
                </a:lnTo>
                <a:lnTo>
                  <a:pt x="0" y="6352"/>
                </a:lnTo>
                <a:lnTo>
                  <a:pt x="0" y="588633"/>
                </a:lnTo>
                <a:lnTo>
                  <a:pt x="264461" y="853095"/>
                </a:lnTo>
                <a:lnTo>
                  <a:pt x="820067" y="297490"/>
                </a:lnTo>
                <a:lnTo>
                  <a:pt x="522571" y="0"/>
                </a:lnTo>
                <a:close/>
              </a:path>
            </a:pathLst>
          </a:custGeom>
          <a:solidFill>
            <a:srgbClr val="484C67"/>
          </a:solidFill>
        </p:spPr>
        <p:txBody>
          <a:bodyPr wrap="square" lIns="0" tIns="0" rIns="0" bIns="0" rtlCol="0"/>
          <a:lstStyle/>
          <a:p>
            <a:endParaRPr/>
          </a:p>
        </p:txBody>
      </p:sp>
      <p:grpSp>
        <p:nvGrpSpPr>
          <p:cNvPr id="3" name="object 3"/>
          <p:cNvGrpSpPr/>
          <p:nvPr/>
        </p:nvGrpSpPr>
        <p:grpSpPr>
          <a:xfrm>
            <a:off x="1512" y="0"/>
            <a:ext cx="2413000" cy="3288029"/>
            <a:chOff x="1512" y="0"/>
            <a:chExt cx="2413000" cy="3288029"/>
          </a:xfrm>
        </p:grpSpPr>
        <p:sp>
          <p:nvSpPr>
            <p:cNvPr id="4" name="object 4"/>
            <p:cNvSpPr/>
            <p:nvPr/>
          </p:nvSpPr>
          <p:spPr>
            <a:xfrm>
              <a:off x="317647" y="2034374"/>
              <a:ext cx="2061210" cy="1254125"/>
            </a:xfrm>
            <a:custGeom>
              <a:avLst/>
              <a:gdLst/>
              <a:ahLst/>
              <a:cxnLst/>
              <a:rect l="l" t="t" r="r" b="b"/>
              <a:pathLst>
                <a:path w="2061210" h="1254125">
                  <a:moveTo>
                    <a:pt x="1030922" y="0"/>
                  </a:moveTo>
                  <a:lnTo>
                    <a:pt x="0" y="1030520"/>
                  </a:lnTo>
                  <a:lnTo>
                    <a:pt x="223138" y="1253572"/>
                  </a:lnTo>
                  <a:lnTo>
                    <a:pt x="1838088" y="1253572"/>
                  </a:lnTo>
                  <a:lnTo>
                    <a:pt x="2061054" y="1030520"/>
                  </a:lnTo>
                  <a:lnTo>
                    <a:pt x="1030922" y="0"/>
                  </a:lnTo>
                  <a:close/>
                </a:path>
              </a:pathLst>
            </a:custGeom>
            <a:solidFill>
              <a:srgbClr val="484C67"/>
            </a:solidFill>
          </p:spPr>
          <p:txBody>
            <a:bodyPr wrap="square" lIns="0" tIns="0" rIns="0" bIns="0" rtlCol="0"/>
            <a:lstStyle/>
            <a:p>
              <a:endParaRPr/>
            </a:p>
          </p:txBody>
        </p:sp>
        <p:sp>
          <p:nvSpPr>
            <p:cNvPr id="5" name="object 5"/>
            <p:cNvSpPr/>
            <p:nvPr/>
          </p:nvSpPr>
          <p:spPr>
            <a:xfrm>
              <a:off x="1512" y="957239"/>
              <a:ext cx="1294765" cy="2061210"/>
            </a:xfrm>
            <a:custGeom>
              <a:avLst/>
              <a:gdLst/>
              <a:ahLst/>
              <a:cxnLst/>
              <a:rect l="l" t="t" r="r" b="b"/>
              <a:pathLst>
                <a:path w="1294765" h="2061210">
                  <a:moveTo>
                    <a:pt x="263949" y="0"/>
                  </a:moveTo>
                  <a:lnTo>
                    <a:pt x="0" y="264053"/>
                  </a:lnTo>
                  <a:lnTo>
                    <a:pt x="0" y="1797205"/>
                  </a:lnTo>
                  <a:lnTo>
                    <a:pt x="263949" y="2061054"/>
                  </a:lnTo>
                  <a:lnTo>
                    <a:pt x="1294482" y="1030925"/>
                  </a:lnTo>
                  <a:lnTo>
                    <a:pt x="263949" y="0"/>
                  </a:lnTo>
                  <a:close/>
                </a:path>
              </a:pathLst>
            </a:custGeom>
            <a:solidFill>
              <a:srgbClr val="6FB0DA"/>
            </a:solidFill>
          </p:spPr>
          <p:txBody>
            <a:bodyPr wrap="square" lIns="0" tIns="0" rIns="0" bIns="0" rtlCol="0"/>
            <a:lstStyle/>
            <a:p>
              <a:endParaRPr/>
            </a:p>
          </p:txBody>
        </p:sp>
        <p:pic>
          <p:nvPicPr>
            <p:cNvPr id="6" name="object 6"/>
            <p:cNvPicPr/>
            <p:nvPr/>
          </p:nvPicPr>
          <p:blipFill>
            <a:blip r:embed="rId2" cstate="print"/>
            <a:stretch>
              <a:fillRect/>
            </a:stretch>
          </p:blipFill>
          <p:spPr>
            <a:xfrm>
              <a:off x="377321" y="0"/>
              <a:ext cx="2036670" cy="1933538"/>
            </a:xfrm>
            <a:prstGeom prst="rect">
              <a:avLst/>
            </a:prstGeom>
          </p:spPr>
        </p:pic>
      </p:grpSp>
      <p:sp>
        <p:nvSpPr>
          <p:cNvPr id="7" name="object 7"/>
          <p:cNvSpPr txBox="1">
            <a:spLocks noGrp="1"/>
          </p:cNvSpPr>
          <p:nvPr>
            <p:ph type="title"/>
          </p:nvPr>
        </p:nvSpPr>
        <p:spPr>
          <a:xfrm>
            <a:off x="2622550" y="115791"/>
            <a:ext cx="2766060" cy="354330"/>
          </a:xfrm>
          <a:prstGeom prst="rect">
            <a:avLst/>
          </a:prstGeom>
        </p:spPr>
        <p:txBody>
          <a:bodyPr vert="horz" wrap="square" lIns="0" tIns="13335" rIns="0" bIns="0" rtlCol="0">
            <a:spAutoFit/>
          </a:bodyPr>
          <a:lstStyle/>
          <a:p>
            <a:pPr marL="12700">
              <a:lnSpc>
                <a:spcPct val="100000"/>
              </a:lnSpc>
              <a:spcBef>
                <a:spcPts val="105"/>
              </a:spcBef>
            </a:pPr>
            <a:r>
              <a:rPr lang="en-US" spc="-20" dirty="0">
                <a:latin typeface="SimSun"/>
                <a:cs typeface="SimSun"/>
              </a:rPr>
              <a:t>Regression</a:t>
            </a:r>
            <a:endParaRPr spc="114" dirty="0">
              <a:latin typeface="SimSun"/>
              <a:cs typeface="SimSun"/>
            </a:endParaRPr>
          </a:p>
        </p:txBody>
      </p:sp>
      <p:sp>
        <p:nvSpPr>
          <p:cNvPr id="9" name="object 9"/>
          <p:cNvSpPr txBox="1"/>
          <p:nvPr/>
        </p:nvSpPr>
        <p:spPr>
          <a:xfrm>
            <a:off x="2575315" y="621738"/>
            <a:ext cx="3135070" cy="404341"/>
          </a:xfrm>
          <a:prstGeom prst="rect">
            <a:avLst/>
          </a:prstGeom>
        </p:spPr>
        <p:txBody>
          <a:bodyPr vert="horz" wrap="square" lIns="0" tIns="15875" rIns="0" bIns="0" rtlCol="0">
            <a:spAutoFit/>
          </a:bodyPr>
          <a:lstStyle/>
          <a:p>
            <a:pPr marL="12700" marR="5080">
              <a:lnSpc>
                <a:spcPct val="101099"/>
              </a:lnSpc>
              <a:spcBef>
                <a:spcPts val="125"/>
              </a:spcBef>
            </a:pPr>
            <a:r>
              <a:rPr lang="en-US" sz="850" dirty="0">
                <a:solidFill>
                  <a:schemeClr val="bg2"/>
                </a:solidFill>
                <a:latin typeface="Trebuchet MS"/>
                <a:cs typeface="Trebuchet MS"/>
              </a:rPr>
              <a:t>The study compared ML and </a:t>
            </a:r>
            <a:r>
              <a:rPr lang="en-US" sz="850" dirty="0" err="1">
                <a:solidFill>
                  <a:schemeClr val="bg2"/>
                </a:solidFill>
                <a:latin typeface="Trebuchet MS"/>
                <a:cs typeface="Trebuchet MS"/>
              </a:rPr>
              <a:t>AquaCrop</a:t>
            </a:r>
            <a:r>
              <a:rPr lang="en-US" sz="850" dirty="0">
                <a:solidFill>
                  <a:schemeClr val="bg2"/>
                </a:solidFill>
                <a:latin typeface="Trebuchet MS"/>
                <a:cs typeface="Trebuchet MS"/>
              </a:rPr>
              <a:t> models for tea yield prediction, finding that </a:t>
            </a:r>
            <a:r>
              <a:rPr lang="en-US" sz="850" dirty="0" err="1">
                <a:solidFill>
                  <a:schemeClr val="bg2"/>
                </a:solidFill>
                <a:latin typeface="Trebuchet MS"/>
                <a:cs typeface="Trebuchet MS"/>
              </a:rPr>
              <a:t>XGBoost</a:t>
            </a:r>
            <a:r>
              <a:rPr lang="en-US" sz="850" dirty="0">
                <a:solidFill>
                  <a:schemeClr val="bg2"/>
                </a:solidFill>
                <a:latin typeface="Trebuchet MS"/>
                <a:cs typeface="Trebuchet MS"/>
              </a:rPr>
              <a:t> performed best with a MAE of 0.093 t/ha and an MSE of 0.015 t/ha, and a RMSE of 0.120 t/ha.</a:t>
            </a:r>
            <a:endParaRPr sz="850" dirty="0">
              <a:solidFill>
                <a:schemeClr val="bg2"/>
              </a:solidFill>
              <a:latin typeface="Trebuchet MS"/>
              <a:cs typeface="Trebuchet MS"/>
            </a:endParaRPr>
          </a:p>
        </p:txBody>
      </p:sp>
      <p:sp>
        <p:nvSpPr>
          <p:cNvPr id="10" name="object 10"/>
          <p:cNvSpPr/>
          <p:nvPr/>
        </p:nvSpPr>
        <p:spPr>
          <a:xfrm flipV="1">
            <a:off x="2655375" y="459106"/>
            <a:ext cx="1303702" cy="45719"/>
          </a:xfrm>
          <a:custGeom>
            <a:avLst/>
            <a:gdLst/>
            <a:ahLst/>
            <a:cxnLst/>
            <a:rect l="l" t="t" r="r" b="b"/>
            <a:pathLst>
              <a:path w="1141729" h="30480">
                <a:moveTo>
                  <a:pt x="1141641" y="0"/>
                </a:moveTo>
                <a:lnTo>
                  <a:pt x="0" y="0"/>
                </a:lnTo>
                <a:lnTo>
                  <a:pt x="0" y="30454"/>
                </a:lnTo>
                <a:lnTo>
                  <a:pt x="1141641" y="30454"/>
                </a:lnTo>
                <a:lnTo>
                  <a:pt x="1141641" y="0"/>
                </a:lnTo>
                <a:close/>
              </a:path>
            </a:pathLst>
          </a:custGeom>
          <a:solidFill>
            <a:srgbClr val="6FB0DA"/>
          </a:solidFill>
        </p:spPr>
        <p:txBody>
          <a:bodyPr wrap="square" lIns="0" tIns="0" rIns="0" bIns="0" rtlCol="0"/>
          <a:lstStyle/>
          <a:p>
            <a:endParaRPr/>
          </a:p>
        </p:txBody>
      </p:sp>
      <p:pic>
        <p:nvPicPr>
          <p:cNvPr id="14" name="Picture 13">
            <a:extLst>
              <a:ext uri="{FF2B5EF4-FFF2-40B4-BE49-F238E27FC236}">
                <a16:creationId xmlns:a16="http://schemas.microsoft.com/office/drawing/2014/main" id="{648A7A10-4CDA-A345-8255-AC30430AC891}"/>
              </a:ext>
            </a:extLst>
          </p:cNvPr>
          <p:cNvPicPr>
            <a:picLocks noChangeAspect="1"/>
          </p:cNvPicPr>
          <p:nvPr/>
        </p:nvPicPr>
        <p:blipFill>
          <a:blip r:embed="rId3"/>
          <a:stretch>
            <a:fillRect/>
          </a:stretch>
        </p:blipFill>
        <p:spPr>
          <a:xfrm>
            <a:off x="2694992" y="1085622"/>
            <a:ext cx="2859793" cy="209423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12" y="8"/>
            <a:ext cx="5845810" cy="3288029"/>
          </a:xfrm>
          <a:custGeom>
            <a:avLst/>
            <a:gdLst/>
            <a:ahLst/>
            <a:cxnLst/>
            <a:rect l="l" t="t" r="r" b="b"/>
            <a:pathLst>
              <a:path w="5845810" h="3288029">
                <a:moveTo>
                  <a:pt x="0" y="3287938"/>
                </a:moveTo>
                <a:lnTo>
                  <a:pt x="5845240" y="3287938"/>
                </a:lnTo>
                <a:lnTo>
                  <a:pt x="5845240" y="0"/>
                </a:lnTo>
                <a:lnTo>
                  <a:pt x="0" y="0"/>
                </a:lnTo>
                <a:lnTo>
                  <a:pt x="0" y="3287938"/>
                </a:lnTo>
                <a:close/>
              </a:path>
            </a:pathLst>
          </a:custGeom>
          <a:solidFill>
            <a:srgbClr val="282937"/>
          </a:solidFill>
        </p:spPr>
        <p:txBody>
          <a:bodyPr wrap="square" lIns="0" tIns="0" rIns="0" bIns="0" rtlCol="0"/>
          <a:lstStyle/>
          <a:p>
            <a:endParaRPr/>
          </a:p>
        </p:txBody>
      </p:sp>
      <p:grpSp>
        <p:nvGrpSpPr>
          <p:cNvPr id="3" name="object 3"/>
          <p:cNvGrpSpPr/>
          <p:nvPr/>
        </p:nvGrpSpPr>
        <p:grpSpPr>
          <a:xfrm>
            <a:off x="4041769" y="0"/>
            <a:ext cx="1805305" cy="1833245"/>
            <a:chOff x="4041769" y="0"/>
            <a:chExt cx="1805305" cy="1833245"/>
          </a:xfrm>
        </p:grpSpPr>
        <p:sp>
          <p:nvSpPr>
            <p:cNvPr id="4" name="object 4"/>
            <p:cNvSpPr/>
            <p:nvPr/>
          </p:nvSpPr>
          <p:spPr>
            <a:xfrm>
              <a:off x="5234726" y="893420"/>
              <a:ext cx="612140" cy="939800"/>
            </a:xfrm>
            <a:custGeom>
              <a:avLst/>
              <a:gdLst/>
              <a:ahLst/>
              <a:cxnLst/>
              <a:rect l="l" t="t" r="r" b="b"/>
              <a:pathLst>
                <a:path w="612139" h="939800">
                  <a:moveTo>
                    <a:pt x="555985" y="0"/>
                  </a:moveTo>
                  <a:lnTo>
                    <a:pt x="0" y="555604"/>
                  </a:lnTo>
                  <a:lnTo>
                    <a:pt x="383987" y="939332"/>
                  </a:lnTo>
                  <a:lnTo>
                    <a:pt x="612022" y="711465"/>
                  </a:lnTo>
                  <a:lnTo>
                    <a:pt x="612022" y="55994"/>
                  </a:lnTo>
                  <a:lnTo>
                    <a:pt x="555985" y="0"/>
                  </a:lnTo>
                  <a:close/>
                </a:path>
              </a:pathLst>
            </a:custGeom>
            <a:solidFill>
              <a:srgbClr val="484C67"/>
            </a:solidFill>
          </p:spPr>
          <p:txBody>
            <a:bodyPr wrap="square" lIns="0" tIns="0" rIns="0" bIns="0" rtlCol="0"/>
            <a:lstStyle/>
            <a:p>
              <a:endParaRPr/>
            </a:p>
          </p:txBody>
        </p:sp>
        <p:sp>
          <p:nvSpPr>
            <p:cNvPr id="5" name="object 5"/>
            <p:cNvSpPr/>
            <p:nvPr/>
          </p:nvSpPr>
          <p:spPr>
            <a:xfrm>
              <a:off x="4041762" y="12"/>
              <a:ext cx="1805305" cy="1479550"/>
            </a:xfrm>
            <a:custGeom>
              <a:avLst/>
              <a:gdLst/>
              <a:ahLst/>
              <a:cxnLst/>
              <a:rect l="l" t="t" r="r" b="b"/>
              <a:pathLst>
                <a:path w="1805304" h="1479550">
                  <a:moveTo>
                    <a:pt x="1779358" y="923798"/>
                  </a:moveTo>
                  <a:lnTo>
                    <a:pt x="1577733" y="721537"/>
                  </a:lnTo>
                  <a:lnTo>
                    <a:pt x="1021753" y="1277137"/>
                  </a:lnTo>
                  <a:lnTo>
                    <a:pt x="1223352" y="1479397"/>
                  </a:lnTo>
                  <a:lnTo>
                    <a:pt x="1779358" y="923798"/>
                  </a:lnTo>
                  <a:close/>
                </a:path>
                <a:path w="1805304" h="1479550">
                  <a:moveTo>
                    <a:pt x="1804962" y="0"/>
                  </a:moveTo>
                  <a:lnTo>
                    <a:pt x="0" y="0"/>
                  </a:lnTo>
                  <a:lnTo>
                    <a:pt x="983132" y="983132"/>
                  </a:lnTo>
                  <a:lnTo>
                    <a:pt x="1804962" y="161290"/>
                  </a:lnTo>
                  <a:lnTo>
                    <a:pt x="1804962" y="0"/>
                  </a:lnTo>
                  <a:close/>
                </a:path>
              </a:pathLst>
            </a:custGeom>
            <a:solidFill>
              <a:srgbClr val="6FB0DA"/>
            </a:solidFill>
          </p:spPr>
          <p:txBody>
            <a:bodyPr wrap="square" lIns="0" tIns="0" rIns="0" bIns="0" rtlCol="0"/>
            <a:lstStyle/>
            <a:p>
              <a:endParaRPr/>
            </a:p>
          </p:txBody>
        </p:sp>
      </p:grpSp>
      <p:sp>
        <p:nvSpPr>
          <p:cNvPr id="6" name="object 6"/>
          <p:cNvSpPr/>
          <p:nvPr/>
        </p:nvSpPr>
        <p:spPr>
          <a:xfrm>
            <a:off x="4815809" y="2133469"/>
            <a:ext cx="1031240" cy="1155065"/>
          </a:xfrm>
          <a:custGeom>
            <a:avLst/>
            <a:gdLst/>
            <a:ahLst/>
            <a:cxnLst/>
            <a:rect l="l" t="t" r="r" b="b"/>
            <a:pathLst>
              <a:path w="1031239" h="1155064">
                <a:moveTo>
                  <a:pt x="1030528" y="0"/>
                </a:moveTo>
                <a:lnTo>
                  <a:pt x="0" y="1030926"/>
                </a:lnTo>
                <a:lnTo>
                  <a:pt x="123599" y="1154477"/>
                </a:lnTo>
                <a:lnTo>
                  <a:pt x="1030936" y="1154477"/>
                </a:lnTo>
                <a:lnTo>
                  <a:pt x="1030936" y="408"/>
                </a:lnTo>
                <a:lnTo>
                  <a:pt x="1030528" y="0"/>
                </a:lnTo>
                <a:close/>
              </a:path>
            </a:pathLst>
          </a:custGeom>
          <a:solidFill>
            <a:srgbClr val="6FB0DA"/>
          </a:solidFill>
        </p:spPr>
        <p:txBody>
          <a:bodyPr wrap="square" lIns="0" tIns="0" rIns="0" bIns="0" rtlCol="0"/>
          <a:lstStyle/>
          <a:p>
            <a:endParaRPr/>
          </a:p>
        </p:txBody>
      </p:sp>
      <p:grpSp>
        <p:nvGrpSpPr>
          <p:cNvPr id="7" name="object 7"/>
          <p:cNvGrpSpPr/>
          <p:nvPr/>
        </p:nvGrpSpPr>
        <p:grpSpPr>
          <a:xfrm>
            <a:off x="3710878" y="260676"/>
            <a:ext cx="2136140" cy="2820035"/>
            <a:chOff x="3710878" y="260676"/>
            <a:chExt cx="2136140" cy="2820035"/>
          </a:xfrm>
        </p:grpSpPr>
        <p:sp>
          <p:nvSpPr>
            <p:cNvPr id="8" name="object 8"/>
            <p:cNvSpPr/>
            <p:nvPr/>
          </p:nvSpPr>
          <p:spPr>
            <a:xfrm>
              <a:off x="5069921" y="260676"/>
              <a:ext cx="777240" cy="838835"/>
            </a:xfrm>
            <a:custGeom>
              <a:avLst/>
              <a:gdLst/>
              <a:ahLst/>
              <a:cxnLst/>
              <a:rect l="l" t="t" r="r" b="b"/>
              <a:pathLst>
                <a:path w="777239" h="838835">
                  <a:moveTo>
                    <a:pt x="776834" y="0"/>
                  </a:moveTo>
                  <a:lnTo>
                    <a:pt x="0" y="776847"/>
                  </a:lnTo>
                  <a:lnTo>
                    <a:pt x="62240" y="838295"/>
                  </a:lnTo>
                  <a:lnTo>
                    <a:pt x="776834" y="123688"/>
                  </a:lnTo>
                  <a:lnTo>
                    <a:pt x="776834" y="0"/>
                  </a:lnTo>
                  <a:close/>
                </a:path>
              </a:pathLst>
            </a:custGeom>
            <a:solidFill>
              <a:srgbClr val="6FB0DA"/>
            </a:solidFill>
          </p:spPr>
          <p:txBody>
            <a:bodyPr wrap="square" lIns="0" tIns="0" rIns="0" bIns="0" rtlCol="0"/>
            <a:lstStyle/>
            <a:p>
              <a:endParaRPr/>
            </a:p>
          </p:txBody>
        </p:sp>
        <p:pic>
          <p:nvPicPr>
            <p:cNvPr id="9" name="object 9"/>
            <p:cNvPicPr/>
            <p:nvPr/>
          </p:nvPicPr>
          <p:blipFill>
            <a:blip r:embed="rId2" cstate="print"/>
            <a:stretch>
              <a:fillRect/>
            </a:stretch>
          </p:blipFill>
          <p:spPr>
            <a:xfrm>
              <a:off x="3710878" y="1043964"/>
              <a:ext cx="2036643" cy="2036670"/>
            </a:xfrm>
            <a:prstGeom prst="rect">
              <a:avLst/>
            </a:prstGeom>
          </p:spPr>
        </p:pic>
      </p:grpSp>
      <p:sp>
        <p:nvSpPr>
          <p:cNvPr id="10" name="object 10"/>
          <p:cNvSpPr txBox="1"/>
          <p:nvPr/>
        </p:nvSpPr>
        <p:spPr>
          <a:xfrm>
            <a:off x="1105059" y="369426"/>
            <a:ext cx="2769780" cy="228909"/>
          </a:xfrm>
          <a:prstGeom prst="rect">
            <a:avLst/>
          </a:prstGeom>
        </p:spPr>
        <p:txBody>
          <a:bodyPr vert="horz" wrap="square" lIns="0" tIns="48895" rIns="0" bIns="0" rtlCol="0">
            <a:spAutoFit/>
          </a:bodyPr>
          <a:lstStyle/>
          <a:p>
            <a:pPr marL="257810" marR="5080" indent="-245745">
              <a:lnSpc>
                <a:spcPts val="1410"/>
              </a:lnSpc>
              <a:spcBef>
                <a:spcPts val="385"/>
              </a:spcBef>
            </a:pPr>
            <a:r>
              <a:rPr lang="en-US" sz="1400" dirty="0">
                <a:solidFill>
                  <a:schemeClr val="bg2"/>
                </a:solidFill>
                <a:latin typeface="Cambria"/>
                <a:cs typeface="Cambria"/>
              </a:rPr>
              <a:t>Regression</a:t>
            </a:r>
            <a:r>
              <a:rPr lang="en-US" sz="1400" dirty="0">
                <a:latin typeface="Cambria"/>
                <a:cs typeface="Cambria"/>
              </a:rPr>
              <a:t> </a:t>
            </a:r>
            <a:r>
              <a:rPr lang="en-US" sz="1400" dirty="0">
                <a:solidFill>
                  <a:schemeClr val="bg2"/>
                </a:solidFill>
                <a:latin typeface="Cambria"/>
                <a:cs typeface="Cambria"/>
              </a:rPr>
              <a:t>Algorithm</a:t>
            </a:r>
            <a:endParaRPr sz="1400" dirty="0">
              <a:solidFill>
                <a:schemeClr val="bg2"/>
              </a:solidFill>
              <a:latin typeface="Cambria"/>
              <a:cs typeface="Cambria"/>
            </a:endParaRPr>
          </a:p>
        </p:txBody>
      </p:sp>
      <p:pic>
        <p:nvPicPr>
          <p:cNvPr id="11" name="object 11"/>
          <p:cNvPicPr/>
          <p:nvPr/>
        </p:nvPicPr>
        <p:blipFill>
          <a:blip r:embed="rId3" cstate="print"/>
          <a:stretch>
            <a:fillRect/>
          </a:stretch>
        </p:blipFill>
        <p:spPr>
          <a:xfrm>
            <a:off x="2927378" y="1077004"/>
            <a:ext cx="380250" cy="123669"/>
          </a:xfrm>
          <a:prstGeom prst="rect">
            <a:avLst/>
          </a:prstGeom>
        </p:spPr>
      </p:pic>
      <p:sp>
        <p:nvSpPr>
          <p:cNvPr id="13" name="object 13"/>
          <p:cNvSpPr/>
          <p:nvPr/>
        </p:nvSpPr>
        <p:spPr>
          <a:xfrm flipV="1">
            <a:off x="1105059" y="642613"/>
            <a:ext cx="1669891" cy="47651"/>
          </a:xfrm>
          <a:custGeom>
            <a:avLst/>
            <a:gdLst/>
            <a:ahLst/>
            <a:cxnLst/>
            <a:rect l="l" t="t" r="r" b="b"/>
            <a:pathLst>
              <a:path w="1294129" h="30480">
                <a:moveTo>
                  <a:pt x="1293863" y="0"/>
                </a:moveTo>
                <a:lnTo>
                  <a:pt x="0" y="0"/>
                </a:lnTo>
                <a:lnTo>
                  <a:pt x="0" y="30441"/>
                </a:lnTo>
                <a:lnTo>
                  <a:pt x="1293863" y="30441"/>
                </a:lnTo>
                <a:lnTo>
                  <a:pt x="1293863" y="0"/>
                </a:lnTo>
                <a:close/>
              </a:path>
            </a:pathLst>
          </a:custGeom>
          <a:solidFill>
            <a:srgbClr val="6FB0DA"/>
          </a:solidFill>
        </p:spPr>
        <p:txBody>
          <a:bodyPr wrap="square" lIns="0" tIns="0" rIns="0" bIns="0" rtlCol="0"/>
          <a:lstStyle/>
          <a:p>
            <a:endParaRPr/>
          </a:p>
        </p:txBody>
      </p:sp>
      <p:grpSp>
        <p:nvGrpSpPr>
          <p:cNvPr id="14" name="object 14"/>
          <p:cNvGrpSpPr/>
          <p:nvPr/>
        </p:nvGrpSpPr>
        <p:grpSpPr>
          <a:xfrm>
            <a:off x="1512" y="219283"/>
            <a:ext cx="1235075" cy="3068955"/>
            <a:chOff x="1512" y="219283"/>
            <a:chExt cx="1235075" cy="3068955"/>
          </a:xfrm>
        </p:grpSpPr>
        <p:sp>
          <p:nvSpPr>
            <p:cNvPr id="15" name="object 15"/>
            <p:cNvSpPr/>
            <p:nvPr/>
          </p:nvSpPr>
          <p:spPr>
            <a:xfrm>
              <a:off x="1512" y="219283"/>
              <a:ext cx="936625" cy="1873250"/>
            </a:xfrm>
            <a:custGeom>
              <a:avLst/>
              <a:gdLst/>
              <a:ahLst/>
              <a:cxnLst/>
              <a:rect l="l" t="t" r="r" b="b"/>
              <a:pathLst>
                <a:path w="936625" h="1873250">
                  <a:moveTo>
                    <a:pt x="0" y="0"/>
                  </a:moveTo>
                  <a:lnTo>
                    <a:pt x="0" y="1873071"/>
                  </a:lnTo>
                  <a:lnTo>
                    <a:pt x="936546" y="936170"/>
                  </a:lnTo>
                  <a:lnTo>
                    <a:pt x="0" y="0"/>
                  </a:lnTo>
                  <a:close/>
                </a:path>
              </a:pathLst>
            </a:custGeom>
            <a:solidFill>
              <a:srgbClr val="484C67"/>
            </a:solidFill>
          </p:spPr>
          <p:txBody>
            <a:bodyPr wrap="square" lIns="0" tIns="0" rIns="0" bIns="0" rtlCol="0"/>
            <a:lstStyle/>
            <a:p>
              <a:endParaRPr/>
            </a:p>
          </p:txBody>
        </p:sp>
        <p:sp>
          <p:nvSpPr>
            <p:cNvPr id="16" name="object 16"/>
            <p:cNvSpPr/>
            <p:nvPr/>
          </p:nvSpPr>
          <p:spPr>
            <a:xfrm>
              <a:off x="1512" y="1987070"/>
              <a:ext cx="1235075" cy="1301115"/>
            </a:xfrm>
            <a:custGeom>
              <a:avLst/>
              <a:gdLst/>
              <a:ahLst/>
              <a:cxnLst/>
              <a:rect l="l" t="t" r="r" b="b"/>
              <a:pathLst>
                <a:path w="1235075" h="1301114">
                  <a:moveTo>
                    <a:pt x="204454" y="0"/>
                  </a:moveTo>
                  <a:lnTo>
                    <a:pt x="0" y="204451"/>
                  </a:lnTo>
                  <a:lnTo>
                    <a:pt x="0" y="1300876"/>
                  </a:lnTo>
                  <a:lnTo>
                    <a:pt x="964623" y="1300876"/>
                  </a:lnTo>
                  <a:lnTo>
                    <a:pt x="1234976" y="1030520"/>
                  </a:lnTo>
                  <a:lnTo>
                    <a:pt x="204454" y="0"/>
                  </a:lnTo>
                  <a:close/>
                </a:path>
              </a:pathLst>
            </a:custGeom>
            <a:solidFill>
              <a:srgbClr val="6FB0DA"/>
            </a:solidFill>
          </p:spPr>
          <p:txBody>
            <a:bodyPr wrap="square" lIns="0" tIns="0" rIns="0" bIns="0" rtlCol="0"/>
            <a:lstStyle/>
            <a:p>
              <a:endParaRPr/>
            </a:p>
          </p:txBody>
        </p:sp>
      </p:grpSp>
      <p:pic>
        <p:nvPicPr>
          <p:cNvPr id="18" name="Picture 17">
            <a:extLst>
              <a:ext uri="{FF2B5EF4-FFF2-40B4-BE49-F238E27FC236}">
                <a16:creationId xmlns:a16="http://schemas.microsoft.com/office/drawing/2014/main" id="{D5C297C9-1B19-DB81-278D-B6E19E3AE11D}"/>
              </a:ext>
            </a:extLst>
          </p:cNvPr>
          <p:cNvPicPr>
            <a:picLocks noChangeAspect="1"/>
          </p:cNvPicPr>
          <p:nvPr/>
        </p:nvPicPr>
        <p:blipFill>
          <a:blip r:embed="rId4"/>
          <a:stretch>
            <a:fillRect/>
          </a:stretch>
        </p:blipFill>
        <p:spPr>
          <a:xfrm>
            <a:off x="1139161" y="1007730"/>
            <a:ext cx="2636724" cy="173544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1770" y="123825"/>
            <a:ext cx="2861945" cy="354330"/>
          </a:xfrm>
          <a:prstGeom prst="rect">
            <a:avLst/>
          </a:prstGeom>
        </p:spPr>
        <p:txBody>
          <a:bodyPr vert="horz" wrap="square" lIns="0" tIns="13335" rIns="0" bIns="0" rtlCol="0">
            <a:spAutoFit/>
          </a:bodyPr>
          <a:lstStyle/>
          <a:p>
            <a:pPr marL="12700">
              <a:lnSpc>
                <a:spcPct val="100000"/>
              </a:lnSpc>
              <a:spcBef>
                <a:spcPts val="105"/>
              </a:spcBef>
            </a:pPr>
            <a:r>
              <a:rPr lang="en-US" sz="2150" dirty="0">
                <a:solidFill>
                  <a:schemeClr val="bg2"/>
                </a:solidFill>
                <a:latin typeface="Cambria"/>
                <a:cs typeface="Cambria"/>
              </a:rPr>
              <a:t>Answering</a:t>
            </a:r>
            <a:r>
              <a:rPr lang="en-US" sz="2150" dirty="0">
                <a:latin typeface="Cambria"/>
                <a:cs typeface="Cambria"/>
              </a:rPr>
              <a:t> </a:t>
            </a:r>
            <a:r>
              <a:rPr lang="en-US" sz="2150" dirty="0">
                <a:solidFill>
                  <a:schemeClr val="bg2"/>
                </a:solidFill>
                <a:latin typeface="Cambria"/>
                <a:cs typeface="Cambria"/>
              </a:rPr>
              <a:t>Questions</a:t>
            </a:r>
            <a:endParaRPr sz="2150" dirty="0">
              <a:solidFill>
                <a:schemeClr val="bg2"/>
              </a:solidFill>
              <a:latin typeface="Cambria"/>
              <a:cs typeface="Cambria"/>
            </a:endParaRPr>
          </a:p>
        </p:txBody>
      </p:sp>
      <p:sp>
        <p:nvSpPr>
          <p:cNvPr id="5" name="object 5"/>
          <p:cNvSpPr/>
          <p:nvPr/>
        </p:nvSpPr>
        <p:spPr>
          <a:xfrm flipV="1">
            <a:off x="231770" y="478155"/>
            <a:ext cx="2543180" cy="59559"/>
          </a:xfrm>
          <a:custGeom>
            <a:avLst/>
            <a:gdLst/>
            <a:ahLst/>
            <a:cxnLst/>
            <a:rect l="l" t="t" r="r" b="b"/>
            <a:pathLst>
              <a:path w="1294130" h="30480">
                <a:moveTo>
                  <a:pt x="1293863" y="0"/>
                </a:moveTo>
                <a:lnTo>
                  <a:pt x="0" y="0"/>
                </a:lnTo>
                <a:lnTo>
                  <a:pt x="0" y="30454"/>
                </a:lnTo>
                <a:lnTo>
                  <a:pt x="1293863" y="30454"/>
                </a:lnTo>
                <a:lnTo>
                  <a:pt x="1293863" y="0"/>
                </a:lnTo>
                <a:close/>
              </a:path>
            </a:pathLst>
          </a:custGeom>
          <a:solidFill>
            <a:srgbClr val="6FB0DA"/>
          </a:solidFill>
        </p:spPr>
        <p:txBody>
          <a:bodyPr wrap="square" lIns="0" tIns="0" rIns="0" bIns="0" rtlCol="0"/>
          <a:lstStyle/>
          <a:p>
            <a:endParaRPr/>
          </a:p>
        </p:txBody>
      </p:sp>
      <p:pic>
        <p:nvPicPr>
          <p:cNvPr id="6" name="object 6"/>
          <p:cNvPicPr/>
          <p:nvPr/>
        </p:nvPicPr>
        <p:blipFill>
          <a:blip r:embed="rId2" cstate="print"/>
          <a:stretch>
            <a:fillRect/>
          </a:stretch>
        </p:blipFill>
        <p:spPr>
          <a:xfrm>
            <a:off x="3546988" y="1061668"/>
            <a:ext cx="2036673" cy="2036671"/>
          </a:xfrm>
          <a:prstGeom prst="rect">
            <a:avLst/>
          </a:prstGeom>
        </p:spPr>
      </p:pic>
      <p:sp>
        <p:nvSpPr>
          <p:cNvPr id="8" name="TextBox 7">
            <a:extLst>
              <a:ext uri="{FF2B5EF4-FFF2-40B4-BE49-F238E27FC236}">
                <a16:creationId xmlns:a16="http://schemas.microsoft.com/office/drawing/2014/main" id="{8092B6E5-D519-35BA-F4AE-A1615A6BF2E7}"/>
              </a:ext>
            </a:extLst>
          </p:cNvPr>
          <p:cNvSpPr txBox="1"/>
          <p:nvPr/>
        </p:nvSpPr>
        <p:spPr>
          <a:xfrm>
            <a:off x="164537" y="657225"/>
            <a:ext cx="2929178" cy="2185214"/>
          </a:xfrm>
          <a:prstGeom prst="rect">
            <a:avLst/>
          </a:prstGeom>
          <a:noFill/>
        </p:spPr>
        <p:txBody>
          <a:bodyPr wrap="square">
            <a:spAutoFit/>
          </a:bodyPr>
          <a:lstStyle/>
          <a:p>
            <a:r>
              <a:rPr lang="en-US" sz="850" dirty="0">
                <a:solidFill>
                  <a:schemeClr val="accent6">
                    <a:lumMod val="75000"/>
                  </a:schemeClr>
                </a:solidFill>
                <a:latin typeface="Trebuchet MS" panose="020B0603020202020204" pitchFamily="34" charset="0"/>
              </a:rPr>
              <a:t>To answer the first question: </a:t>
            </a:r>
            <a:r>
              <a:rPr lang="en-US" sz="850" dirty="0">
                <a:solidFill>
                  <a:schemeClr val="bg2"/>
                </a:solidFill>
                <a:latin typeface="Trebuchet MS" panose="020B0603020202020204" pitchFamily="34" charset="0"/>
              </a:rPr>
              <a:t>The </a:t>
            </a:r>
            <a:r>
              <a:rPr lang="en-US" sz="850" dirty="0" err="1">
                <a:solidFill>
                  <a:schemeClr val="bg2"/>
                </a:solidFill>
                <a:latin typeface="Trebuchet MS" panose="020B0603020202020204" pitchFamily="34" charset="0"/>
              </a:rPr>
              <a:t>AquaCrop</a:t>
            </a:r>
            <a:r>
              <a:rPr lang="en-US" sz="850" dirty="0">
                <a:solidFill>
                  <a:schemeClr val="bg2"/>
                </a:solidFill>
                <a:latin typeface="Trebuchet MS" panose="020B0603020202020204" pitchFamily="34" charset="0"/>
              </a:rPr>
              <a:t> simulation model was calibrated for tea yield prediction using weather, crop, soil, and </a:t>
            </a:r>
            <a:r>
              <a:rPr lang="en-US" sz="850" dirty="0" err="1">
                <a:solidFill>
                  <a:schemeClr val="bg2"/>
                </a:solidFill>
                <a:latin typeface="Trebuchet MS" panose="020B0603020202020204" pitchFamily="34" charset="0"/>
              </a:rPr>
              <a:t>agro</a:t>
            </a:r>
            <a:r>
              <a:rPr lang="en-US" sz="850" dirty="0">
                <a:solidFill>
                  <a:schemeClr val="bg2"/>
                </a:solidFill>
                <a:latin typeface="Trebuchet MS" panose="020B0603020202020204" pitchFamily="34" charset="0"/>
              </a:rPr>
              <a:t>-management data, demonstrating a close relationship between simulated and observed yield values.</a:t>
            </a:r>
          </a:p>
          <a:p>
            <a:endParaRPr lang="en-US" sz="850" dirty="0">
              <a:solidFill>
                <a:schemeClr val="bg2"/>
              </a:solidFill>
              <a:latin typeface="Trebuchet MS" panose="020B0603020202020204" pitchFamily="34" charset="0"/>
            </a:endParaRPr>
          </a:p>
          <a:p>
            <a:r>
              <a:rPr lang="en-US" sz="850" dirty="0">
                <a:solidFill>
                  <a:schemeClr val="accent6">
                    <a:lumMod val="75000"/>
                  </a:schemeClr>
                </a:solidFill>
                <a:latin typeface="Trebuchet MS" panose="020B0603020202020204" pitchFamily="34" charset="0"/>
              </a:rPr>
              <a:t>To Answer the second question: </a:t>
            </a:r>
            <a:r>
              <a:rPr lang="en-US" sz="850" dirty="0">
                <a:solidFill>
                  <a:schemeClr val="bg2"/>
                </a:solidFill>
                <a:latin typeface="Trebuchet MS" panose="020B0603020202020204" pitchFamily="34" charset="0"/>
              </a:rPr>
              <a:t>Ten ML regression algorithms were implemented for tea yield prediction, utilizing MAE, MSE, and RMSE techniques to measure error in observed and predicted yield.</a:t>
            </a:r>
          </a:p>
          <a:p>
            <a:endParaRPr lang="en-US" sz="850" dirty="0">
              <a:solidFill>
                <a:schemeClr val="bg2"/>
              </a:solidFill>
              <a:latin typeface="Trebuchet MS" panose="020B0603020202020204" pitchFamily="34" charset="0"/>
            </a:endParaRPr>
          </a:p>
          <a:p>
            <a:r>
              <a:rPr lang="en-US" sz="850" dirty="0">
                <a:solidFill>
                  <a:schemeClr val="accent6">
                    <a:lumMod val="75000"/>
                  </a:schemeClr>
                </a:solidFill>
                <a:latin typeface="Trebuchet MS" panose="020B0603020202020204" pitchFamily="34" charset="0"/>
              </a:rPr>
              <a:t>To answer the final and third question: </a:t>
            </a:r>
            <a:r>
              <a:rPr lang="en-US" sz="850" dirty="0">
                <a:solidFill>
                  <a:schemeClr val="bg2"/>
                </a:solidFill>
                <a:latin typeface="Trebuchet MS" panose="020B0603020202020204" pitchFamily="34" charset="0"/>
              </a:rPr>
              <a:t>ML techniques with 10-fold cross-validation perform better for tea yield prediction, while simulation models require complex parameters for accurate calibration due to data quality issues.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12" y="0"/>
            <a:ext cx="820419" cy="853440"/>
          </a:xfrm>
          <a:custGeom>
            <a:avLst/>
            <a:gdLst/>
            <a:ahLst/>
            <a:cxnLst/>
            <a:rect l="l" t="t" r="r" b="b"/>
            <a:pathLst>
              <a:path w="820419" h="853440">
                <a:moveTo>
                  <a:pt x="522571" y="0"/>
                </a:moveTo>
                <a:lnTo>
                  <a:pt x="6352" y="0"/>
                </a:lnTo>
                <a:lnTo>
                  <a:pt x="0" y="6352"/>
                </a:lnTo>
                <a:lnTo>
                  <a:pt x="0" y="588633"/>
                </a:lnTo>
                <a:lnTo>
                  <a:pt x="264461" y="853095"/>
                </a:lnTo>
                <a:lnTo>
                  <a:pt x="820067" y="297490"/>
                </a:lnTo>
                <a:lnTo>
                  <a:pt x="522571" y="0"/>
                </a:lnTo>
                <a:close/>
              </a:path>
            </a:pathLst>
          </a:custGeom>
          <a:solidFill>
            <a:srgbClr val="484C67"/>
          </a:solidFill>
        </p:spPr>
        <p:txBody>
          <a:bodyPr wrap="square" lIns="0" tIns="0" rIns="0" bIns="0" rtlCol="0"/>
          <a:lstStyle/>
          <a:p>
            <a:endParaRPr/>
          </a:p>
        </p:txBody>
      </p:sp>
      <p:grpSp>
        <p:nvGrpSpPr>
          <p:cNvPr id="3" name="object 3"/>
          <p:cNvGrpSpPr/>
          <p:nvPr/>
        </p:nvGrpSpPr>
        <p:grpSpPr>
          <a:xfrm>
            <a:off x="1512" y="0"/>
            <a:ext cx="2413000" cy="3288029"/>
            <a:chOff x="1512" y="0"/>
            <a:chExt cx="2413000" cy="3288029"/>
          </a:xfrm>
        </p:grpSpPr>
        <p:sp>
          <p:nvSpPr>
            <p:cNvPr id="4" name="object 4"/>
            <p:cNvSpPr/>
            <p:nvPr/>
          </p:nvSpPr>
          <p:spPr>
            <a:xfrm>
              <a:off x="317647" y="2034374"/>
              <a:ext cx="2061210" cy="1254125"/>
            </a:xfrm>
            <a:custGeom>
              <a:avLst/>
              <a:gdLst/>
              <a:ahLst/>
              <a:cxnLst/>
              <a:rect l="l" t="t" r="r" b="b"/>
              <a:pathLst>
                <a:path w="2061210" h="1254125">
                  <a:moveTo>
                    <a:pt x="1030922" y="0"/>
                  </a:moveTo>
                  <a:lnTo>
                    <a:pt x="0" y="1030520"/>
                  </a:lnTo>
                  <a:lnTo>
                    <a:pt x="223138" y="1253572"/>
                  </a:lnTo>
                  <a:lnTo>
                    <a:pt x="1838088" y="1253572"/>
                  </a:lnTo>
                  <a:lnTo>
                    <a:pt x="2061054" y="1030520"/>
                  </a:lnTo>
                  <a:lnTo>
                    <a:pt x="1030922" y="0"/>
                  </a:lnTo>
                  <a:close/>
                </a:path>
              </a:pathLst>
            </a:custGeom>
            <a:solidFill>
              <a:srgbClr val="484C67"/>
            </a:solidFill>
          </p:spPr>
          <p:txBody>
            <a:bodyPr wrap="square" lIns="0" tIns="0" rIns="0" bIns="0" rtlCol="0"/>
            <a:lstStyle/>
            <a:p>
              <a:endParaRPr/>
            </a:p>
          </p:txBody>
        </p:sp>
        <p:sp>
          <p:nvSpPr>
            <p:cNvPr id="5" name="object 5"/>
            <p:cNvSpPr/>
            <p:nvPr/>
          </p:nvSpPr>
          <p:spPr>
            <a:xfrm>
              <a:off x="1512" y="957239"/>
              <a:ext cx="1294765" cy="2061210"/>
            </a:xfrm>
            <a:custGeom>
              <a:avLst/>
              <a:gdLst/>
              <a:ahLst/>
              <a:cxnLst/>
              <a:rect l="l" t="t" r="r" b="b"/>
              <a:pathLst>
                <a:path w="1294765" h="2061210">
                  <a:moveTo>
                    <a:pt x="263949" y="0"/>
                  </a:moveTo>
                  <a:lnTo>
                    <a:pt x="0" y="264053"/>
                  </a:lnTo>
                  <a:lnTo>
                    <a:pt x="0" y="1797205"/>
                  </a:lnTo>
                  <a:lnTo>
                    <a:pt x="263949" y="2061054"/>
                  </a:lnTo>
                  <a:lnTo>
                    <a:pt x="1294482" y="1030925"/>
                  </a:lnTo>
                  <a:lnTo>
                    <a:pt x="263949" y="0"/>
                  </a:lnTo>
                  <a:close/>
                </a:path>
              </a:pathLst>
            </a:custGeom>
            <a:solidFill>
              <a:srgbClr val="6FB0DA"/>
            </a:solidFill>
          </p:spPr>
          <p:txBody>
            <a:bodyPr wrap="square" lIns="0" tIns="0" rIns="0" bIns="0" rtlCol="0"/>
            <a:lstStyle/>
            <a:p>
              <a:endParaRPr/>
            </a:p>
          </p:txBody>
        </p:sp>
        <p:pic>
          <p:nvPicPr>
            <p:cNvPr id="6" name="object 6"/>
            <p:cNvPicPr/>
            <p:nvPr/>
          </p:nvPicPr>
          <p:blipFill>
            <a:blip r:embed="rId2" cstate="print"/>
            <a:stretch>
              <a:fillRect/>
            </a:stretch>
          </p:blipFill>
          <p:spPr>
            <a:xfrm>
              <a:off x="377321" y="0"/>
              <a:ext cx="2036670" cy="1933538"/>
            </a:xfrm>
            <a:prstGeom prst="rect">
              <a:avLst/>
            </a:prstGeom>
          </p:spPr>
        </p:pic>
      </p:grpSp>
      <p:sp>
        <p:nvSpPr>
          <p:cNvPr id="7" name="object 7"/>
          <p:cNvSpPr txBox="1">
            <a:spLocks noGrp="1"/>
          </p:cNvSpPr>
          <p:nvPr>
            <p:ph type="title"/>
          </p:nvPr>
        </p:nvSpPr>
        <p:spPr>
          <a:xfrm>
            <a:off x="2746555" y="369120"/>
            <a:ext cx="1907539" cy="228909"/>
          </a:xfrm>
          <a:prstGeom prst="rect">
            <a:avLst/>
          </a:prstGeom>
        </p:spPr>
        <p:txBody>
          <a:bodyPr vert="horz" wrap="square" lIns="0" tIns="48895" rIns="0" bIns="0" rtlCol="0">
            <a:spAutoFit/>
          </a:bodyPr>
          <a:lstStyle/>
          <a:p>
            <a:pPr marL="12700" marR="5080">
              <a:lnSpc>
                <a:spcPts val="1410"/>
              </a:lnSpc>
              <a:spcBef>
                <a:spcPts val="385"/>
              </a:spcBef>
            </a:pPr>
            <a:r>
              <a:rPr lang="en-US" sz="1400" dirty="0">
                <a:latin typeface="SimSun"/>
                <a:cs typeface="SimSun"/>
              </a:rPr>
              <a:t>Comparison</a:t>
            </a:r>
            <a:endParaRPr sz="1400" dirty="0">
              <a:latin typeface="SimSun"/>
              <a:cs typeface="SimSun"/>
            </a:endParaRPr>
          </a:p>
        </p:txBody>
      </p:sp>
      <p:sp>
        <p:nvSpPr>
          <p:cNvPr id="10" name="object 10"/>
          <p:cNvSpPr/>
          <p:nvPr/>
        </p:nvSpPr>
        <p:spPr>
          <a:xfrm>
            <a:off x="2746555" y="654098"/>
            <a:ext cx="1141730" cy="30480"/>
          </a:xfrm>
          <a:custGeom>
            <a:avLst/>
            <a:gdLst/>
            <a:ahLst/>
            <a:cxnLst/>
            <a:rect l="l" t="t" r="r" b="b"/>
            <a:pathLst>
              <a:path w="1141729" h="30480">
                <a:moveTo>
                  <a:pt x="1141641" y="0"/>
                </a:moveTo>
                <a:lnTo>
                  <a:pt x="0" y="0"/>
                </a:lnTo>
                <a:lnTo>
                  <a:pt x="0" y="30454"/>
                </a:lnTo>
                <a:lnTo>
                  <a:pt x="1141641" y="30454"/>
                </a:lnTo>
                <a:lnTo>
                  <a:pt x="1141641" y="0"/>
                </a:lnTo>
                <a:close/>
              </a:path>
            </a:pathLst>
          </a:custGeom>
          <a:solidFill>
            <a:srgbClr val="6FB0DA"/>
          </a:solidFill>
        </p:spPr>
        <p:txBody>
          <a:bodyPr wrap="square" lIns="0" tIns="0" rIns="0" bIns="0" rtlCol="0"/>
          <a:lstStyle/>
          <a:p>
            <a:endParaRPr/>
          </a:p>
        </p:txBody>
      </p:sp>
      <p:sp>
        <p:nvSpPr>
          <p:cNvPr id="12" name="TextBox 11">
            <a:extLst>
              <a:ext uri="{FF2B5EF4-FFF2-40B4-BE49-F238E27FC236}">
                <a16:creationId xmlns:a16="http://schemas.microsoft.com/office/drawing/2014/main" id="{D0A85E9E-54A6-4891-AFDA-328ECCC74491}"/>
              </a:ext>
            </a:extLst>
          </p:cNvPr>
          <p:cNvSpPr txBox="1"/>
          <p:nvPr/>
        </p:nvSpPr>
        <p:spPr>
          <a:xfrm>
            <a:off x="2447033" y="743816"/>
            <a:ext cx="3200400" cy="1792798"/>
          </a:xfrm>
          <a:prstGeom prst="rect">
            <a:avLst/>
          </a:prstGeom>
          <a:noFill/>
        </p:spPr>
        <p:txBody>
          <a:bodyPr wrap="square">
            <a:spAutoFit/>
          </a:bodyPr>
          <a:lstStyle/>
          <a:p>
            <a:r>
              <a:rPr lang="en-US" sz="850" dirty="0">
                <a:solidFill>
                  <a:schemeClr val="bg2"/>
                </a:solidFill>
                <a:latin typeface="Trebuchet MS" panose="020B0603020202020204" pitchFamily="34" charset="0"/>
              </a:rPr>
              <a:t>In comparison to this, ML techniques do not require all these parameters. They can provide good results with a few parameters: temperature, rainfall, humidity, pH, sunshine, etc. If data are available for all parameters, CSMs can be useful for performing and simulating those experiments, which are very expensive and time-consuming. This study is an important contribution to the use of CSMs for perennial crops and specifically tea crops. It also provides a way to predict tea yield in Pakistan and other areas of the world. It will help increase tea production in Pakistan and other regions by helping to improve management practices using simulation models. These models can provide predictions in different climatic scenarios and environmental conditions.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04" y="0"/>
            <a:ext cx="5842635" cy="3288029"/>
            <a:chOff x="3204" y="0"/>
            <a:chExt cx="5842635" cy="3288029"/>
          </a:xfrm>
        </p:grpSpPr>
        <p:pic>
          <p:nvPicPr>
            <p:cNvPr id="3" name="object 3"/>
            <p:cNvPicPr/>
            <p:nvPr/>
          </p:nvPicPr>
          <p:blipFill>
            <a:blip r:embed="rId2" cstate="print"/>
            <a:stretch>
              <a:fillRect/>
            </a:stretch>
          </p:blipFill>
          <p:spPr>
            <a:xfrm>
              <a:off x="3204" y="1867"/>
              <a:ext cx="5842190" cy="3286079"/>
            </a:xfrm>
            <a:prstGeom prst="rect">
              <a:avLst/>
            </a:prstGeom>
          </p:spPr>
        </p:pic>
        <p:sp>
          <p:nvSpPr>
            <p:cNvPr id="4" name="object 4"/>
            <p:cNvSpPr/>
            <p:nvPr/>
          </p:nvSpPr>
          <p:spPr>
            <a:xfrm>
              <a:off x="3149742" y="404704"/>
              <a:ext cx="2061210" cy="2061210"/>
            </a:xfrm>
            <a:custGeom>
              <a:avLst/>
              <a:gdLst/>
              <a:ahLst/>
              <a:cxnLst/>
              <a:rect l="l" t="t" r="r" b="b"/>
              <a:pathLst>
                <a:path w="2061210" h="2061210">
                  <a:moveTo>
                    <a:pt x="1030528" y="0"/>
                  </a:moveTo>
                  <a:lnTo>
                    <a:pt x="0" y="1030129"/>
                  </a:lnTo>
                  <a:lnTo>
                    <a:pt x="1030528" y="2061057"/>
                  </a:lnTo>
                  <a:lnTo>
                    <a:pt x="2061057" y="1030129"/>
                  </a:lnTo>
                  <a:lnTo>
                    <a:pt x="1030528" y="0"/>
                  </a:lnTo>
                  <a:close/>
                </a:path>
              </a:pathLst>
            </a:custGeom>
            <a:solidFill>
              <a:srgbClr val="484C67"/>
            </a:solidFill>
          </p:spPr>
          <p:txBody>
            <a:bodyPr wrap="square" lIns="0" tIns="0" rIns="0" bIns="0" rtlCol="0"/>
            <a:lstStyle/>
            <a:p>
              <a:endParaRPr/>
            </a:p>
          </p:txBody>
        </p:sp>
        <p:sp>
          <p:nvSpPr>
            <p:cNvPr id="5" name="object 5"/>
            <p:cNvSpPr/>
            <p:nvPr/>
          </p:nvSpPr>
          <p:spPr>
            <a:xfrm>
              <a:off x="2289761" y="0"/>
              <a:ext cx="2061210" cy="1175385"/>
            </a:xfrm>
            <a:custGeom>
              <a:avLst/>
              <a:gdLst/>
              <a:ahLst/>
              <a:cxnLst/>
              <a:rect l="l" t="t" r="r" b="b"/>
              <a:pathLst>
                <a:path w="2061210" h="1175385">
                  <a:moveTo>
                    <a:pt x="1916261" y="0"/>
                  </a:moveTo>
                  <a:lnTo>
                    <a:pt x="144782" y="0"/>
                  </a:lnTo>
                  <a:lnTo>
                    <a:pt x="0" y="144779"/>
                  </a:lnTo>
                  <a:lnTo>
                    <a:pt x="1030516" y="1175323"/>
                  </a:lnTo>
                  <a:lnTo>
                    <a:pt x="2061045" y="144779"/>
                  </a:lnTo>
                  <a:lnTo>
                    <a:pt x="1916261" y="0"/>
                  </a:lnTo>
                  <a:close/>
                </a:path>
              </a:pathLst>
            </a:custGeom>
            <a:solidFill>
              <a:srgbClr val="6FB0DA"/>
            </a:solidFill>
          </p:spPr>
          <p:txBody>
            <a:bodyPr wrap="square" lIns="0" tIns="0" rIns="0" bIns="0" rtlCol="0"/>
            <a:lstStyle/>
            <a:p>
              <a:endParaRPr/>
            </a:p>
          </p:txBody>
        </p:sp>
        <p:sp>
          <p:nvSpPr>
            <p:cNvPr id="6" name="object 6"/>
            <p:cNvSpPr/>
            <p:nvPr/>
          </p:nvSpPr>
          <p:spPr>
            <a:xfrm>
              <a:off x="3582954" y="937"/>
              <a:ext cx="2262505" cy="3285490"/>
            </a:xfrm>
            <a:custGeom>
              <a:avLst/>
              <a:gdLst/>
              <a:ahLst/>
              <a:cxnLst/>
              <a:rect l="l" t="t" r="r" b="b"/>
              <a:pathLst>
                <a:path w="2262504" h="3285490">
                  <a:moveTo>
                    <a:pt x="2261984" y="0"/>
                  </a:moveTo>
                  <a:lnTo>
                    <a:pt x="0" y="0"/>
                  </a:lnTo>
                  <a:lnTo>
                    <a:pt x="0" y="3284890"/>
                  </a:lnTo>
                  <a:lnTo>
                    <a:pt x="2261984" y="3284890"/>
                  </a:lnTo>
                  <a:lnTo>
                    <a:pt x="2261984" y="0"/>
                  </a:lnTo>
                  <a:close/>
                </a:path>
              </a:pathLst>
            </a:custGeom>
            <a:solidFill>
              <a:srgbClr val="282937"/>
            </a:solidFill>
          </p:spPr>
          <p:txBody>
            <a:bodyPr wrap="square" lIns="0" tIns="0" rIns="0" bIns="0" rtlCol="0"/>
            <a:lstStyle/>
            <a:p>
              <a:endParaRPr dirty="0"/>
            </a:p>
          </p:txBody>
        </p:sp>
      </p:grpSp>
      <p:sp>
        <p:nvSpPr>
          <p:cNvPr id="7" name="object 7"/>
          <p:cNvSpPr txBox="1">
            <a:spLocks noGrp="1"/>
          </p:cNvSpPr>
          <p:nvPr>
            <p:ph type="ctrTitle"/>
          </p:nvPr>
        </p:nvSpPr>
        <p:spPr>
          <a:xfrm>
            <a:off x="118341" y="551708"/>
            <a:ext cx="5618016" cy="230191"/>
          </a:xfrm>
          <a:prstGeom prst="rect">
            <a:avLst/>
          </a:prstGeom>
        </p:spPr>
        <p:txBody>
          <a:bodyPr vert="horz" wrap="square" lIns="0" tIns="14605" rIns="0" bIns="0" rtlCol="0">
            <a:spAutoFit/>
          </a:bodyPr>
          <a:lstStyle/>
          <a:p>
            <a:pPr marL="3532504">
              <a:lnSpc>
                <a:spcPct val="100000"/>
              </a:lnSpc>
              <a:spcBef>
                <a:spcPts val="115"/>
              </a:spcBef>
            </a:pPr>
            <a:r>
              <a:rPr lang="en-US" spc="45" dirty="0"/>
              <a:t>		Abstract</a:t>
            </a:r>
            <a:endParaRPr spc="45" dirty="0"/>
          </a:p>
        </p:txBody>
      </p:sp>
      <p:sp>
        <p:nvSpPr>
          <p:cNvPr id="9" name="object 9"/>
          <p:cNvSpPr txBox="1"/>
          <p:nvPr/>
        </p:nvSpPr>
        <p:spPr>
          <a:xfrm>
            <a:off x="3841622" y="1083928"/>
            <a:ext cx="1897380" cy="140167"/>
          </a:xfrm>
          <a:prstGeom prst="rect">
            <a:avLst/>
          </a:prstGeom>
        </p:spPr>
        <p:txBody>
          <a:bodyPr vert="horz" wrap="square" lIns="0" tIns="15875" rIns="0" bIns="0" rtlCol="0">
            <a:spAutoFit/>
          </a:bodyPr>
          <a:lstStyle/>
          <a:p>
            <a:pPr marL="12700" marR="5080" indent="45085" algn="r">
              <a:lnSpc>
                <a:spcPct val="101099"/>
              </a:lnSpc>
              <a:spcBef>
                <a:spcPts val="125"/>
              </a:spcBef>
            </a:pPr>
            <a:endParaRPr sz="850" dirty="0">
              <a:latin typeface="Trebuchet MS"/>
              <a:cs typeface="Trebuchet MS"/>
            </a:endParaRPr>
          </a:p>
        </p:txBody>
      </p:sp>
      <p:sp>
        <p:nvSpPr>
          <p:cNvPr id="10" name="object 10"/>
          <p:cNvSpPr/>
          <p:nvPr/>
        </p:nvSpPr>
        <p:spPr>
          <a:xfrm>
            <a:off x="4460911" y="818694"/>
            <a:ext cx="1294130" cy="30480"/>
          </a:xfrm>
          <a:custGeom>
            <a:avLst/>
            <a:gdLst/>
            <a:ahLst/>
            <a:cxnLst/>
            <a:rect l="l" t="t" r="r" b="b"/>
            <a:pathLst>
              <a:path w="1294129" h="30480">
                <a:moveTo>
                  <a:pt x="1293863" y="0"/>
                </a:moveTo>
                <a:lnTo>
                  <a:pt x="0" y="0"/>
                </a:lnTo>
                <a:lnTo>
                  <a:pt x="0" y="30441"/>
                </a:lnTo>
                <a:lnTo>
                  <a:pt x="1293863" y="30441"/>
                </a:lnTo>
                <a:lnTo>
                  <a:pt x="1293863" y="0"/>
                </a:lnTo>
                <a:close/>
              </a:path>
            </a:pathLst>
          </a:custGeom>
          <a:solidFill>
            <a:srgbClr val="6FB0DA"/>
          </a:solidFill>
        </p:spPr>
        <p:txBody>
          <a:bodyPr wrap="square" lIns="0" tIns="0" rIns="0" bIns="0" rtlCol="0"/>
          <a:lstStyle/>
          <a:p>
            <a:endParaRPr/>
          </a:p>
        </p:txBody>
      </p:sp>
      <p:sp>
        <p:nvSpPr>
          <p:cNvPr id="12" name="TextBox 11">
            <a:extLst>
              <a:ext uri="{FF2B5EF4-FFF2-40B4-BE49-F238E27FC236}">
                <a16:creationId xmlns:a16="http://schemas.microsoft.com/office/drawing/2014/main" id="{E4DD891A-8A0D-DA5D-D1F9-CF981243AB0C}"/>
              </a:ext>
            </a:extLst>
          </p:cNvPr>
          <p:cNvSpPr txBox="1"/>
          <p:nvPr/>
        </p:nvSpPr>
        <p:spPr>
          <a:xfrm>
            <a:off x="3669443" y="928903"/>
            <a:ext cx="2061210" cy="2292935"/>
          </a:xfrm>
          <a:prstGeom prst="rect">
            <a:avLst/>
          </a:prstGeom>
          <a:noFill/>
        </p:spPr>
        <p:txBody>
          <a:bodyPr wrap="square">
            <a:spAutoFit/>
          </a:bodyPr>
          <a:lstStyle/>
          <a:p>
            <a:pPr algn="ctr"/>
            <a:r>
              <a:rPr lang="en-US" sz="1100" dirty="0">
                <a:solidFill>
                  <a:schemeClr val="bg1"/>
                </a:solidFill>
              </a:rPr>
              <a:t>This research study compares methods for tea yield prediction using the Food and Agriculture Organization's </a:t>
            </a:r>
            <a:r>
              <a:rPr lang="en-US" sz="1100" dirty="0" err="1">
                <a:solidFill>
                  <a:schemeClr val="bg1"/>
                </a:solidFill>
              </a:rPr>
              <a:t>AquaCrop</a:t>
            </a:r>
            <a:r>
              <a:rPr lang="en-US" sz="1100" dirty="0">
                <a:solidFill>
                  <a:schemeClr val="bg1"/>
                </a:solidFill>
              </a:rPr>
              <a:t> simulation model and machine learning techniques. Using weather, soil, crop, and </a:t>
            </a:r>
            <a:r>
              <a:rPr lang="en-US" sz="1100" dirty="0" err="1">
                <a:solidFill>
                  <a:schemeClr val="bg1"/>
                </a:solidFill>
              </a:rPr>
              <a:t>agro</a:t>
            </a:r>
            <a:r>
              <a:rPr lang="en-US" sz="1100" dirty="0">
                <a:solidFill>
                  <a:schemeClr val="bg1"/>
                </a:solidFill>
              </a:rPr>
              <a:t>-management data from 2016 to 2019, the machine learning regression algorithm performed better in yield prediction using fewer data than the simulation model.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12" y="0"/>
            <a:ext cx="820419" cy="853440"/>
          </a:xfrm>
          <a:custGeom>
            <a:avLst/>
            <a:gdLst/>
            <a:ahLst/>
            <a:cxnLst/>
            <a:rect l="l" t="t" r="r" b="b"/>
            <a:pathLst>
              <a:path w="820419" h="853440">
                <a:moveTo>
                  <a:pt x="522571" y="0"/>
                </a:moveTo>
                <a:lnTo>
                  <a:pt x="6352" y="0"/>
                </a:lnTo>
                <a:lnTo>
                  <a:pt x="0" y="6352"/>
                </a:lnTo>
                <a:lnTo>
                  <a:pt x="0" y="588633"/>
                </a:lnTo>
                <a:lnTo>
                  <a:pt x="264461" y="853095"/>
                </a:lnTo>
                <a:lnTo>
                  <a:pt x="820067" y="297490"/>
                </a:lnTo>
                <a:lnTo>
                  <a:pt x="522571" y="0"/>
                </a:lnTo>
                <a:close/>
              </a:path>
            </a:pathLst>
          </a:custGeom>
          <a:solidFill>
            <a:srgbClr val="484C67"/>
          </a:solidFill>
        </p:spPr>
        <p:txBody>
          <a:bodyPr wrap="square" lIns="0" tIns="0" rIns="0" bIns="0" rtlCol="0"/>
          <a:lstStyle/>
          <a:p>
            <a:endParaRPr/>
          </a:p>
        </p:txBody>
      </p:sp>
      <p:grpSp>
        <p:nvGrpSpPr>
          <p:cNvPr id="3" name="object 3"/>
          <p:cNvGrpSpPr/>
          <p:nvPr/>
        </p:nvGrpSpPr>
        <p:grpSpPr>
          <a:xfrm>
            <a:off x="1512" y="0"/>
            <a:ext cx="2413000" cy="3288029"/>
            <a:chOff x="1512" y="0"/>
            <a:chExt cx="2413000" cy="3288029"/>
          </a:xfrm>
        </p:grpSpPr>
        <p:sp>
          <p:nvSpPr>
            <p:cNvPr id="4" name="object 4"/>
            <p:cNvSpPr/>
            <p:nvPr/>
          </p:nvSpPr>
          <p:spPr>
            <a:xfrm>
              <a:off x="317647" y="2034374"/>
              <a:ext cx="2061210" cy="1254125"/>
            </a:xfrm>
            <a:custGeom>
              <a:avLst/>
              <a:gdLst/>
              <a:ahLst/>
              <a:cxnLst/>
              <a:rect l="l" t="t" r="r" b="b"/>
              <a:pathLst>
                <a:path w="2061210" h="1254125">
                  <a:moveTo>
                    <a:pt x="1030922" y="0"/>
                  </a:moveTo>
                  <a:lnTo>
                    <a:pt x="0" y="1030520"/>
                  </a:lnTo>
                  <a:lnTo>
                    <a:pt x="223138" y="1253572"/>
                  </a:lnTo>
                  <a:lnTo>
                    <a:pt x="1838088" y="1253572"/>
                  </a:lnTo>
                  <a:lnTo>
                    <a:pt x="2061054" y="1030520"/>
                  </a:lnTo>
                  <a:lnTo>
                    <a:pt x="1030922" y="0"/>
                  </a:lnTo>
                  <a:close/>
                </a:path>
              </a:pathLst>
            </a:custGeom>
            <a:solidFill>
              <a:srgbClr val="484C67"/>
            </a:solidFill>
          </p:spPr>
          <p:txBody>
            <a:bodyPr wrap="square" lIns="0" tIns="0" rIns="0" bIns="0" rtlCol="0"/>
            <a:lstStyle/>
            <a:p>
              <a:endParaRPr/>
            </a:p>
          </p:txBody>
        </p:sp>
        <p:sp>
          <p:nvSpPr>
            <p:cNvPr id="5" name="object 5"/>
            <p:cNvSpPr/>
            <p:nvPr/>
          </p:nvSpPr>
          <p:spPr>
            <a:xfrm>
              <a:off x="1512" y="957239"/>
              <a:ext cx="1294765" cy="2061210"/>
            </a:xfrm>
            <a:custGeom>
              <a:avLst/>
              <a:gdLst/>
              <a:ahLst/>
              <a:cxnLst/>
              <a:rect l="l" t="t" r="r" b="b"/>
              <a:pathLst>
                <a:path w="1294765" h="2061210">
                  <a:moveTo>
                    <a:pt x="263949" y="0"/>
                  </a:moveTo>
                  <a:lnTo>
                    <a:pt x="0" y="264053"/>
                  </a:lnTo>
                  <a:lnTo>
                    <a:pt x="0" y="1797205"/>
                  </a:lnTo>
                  <a:lnTo>
                    <a:pt x="263949" y="2061054"/>
                  </a:lnTo>
                  <a:lnTo>
                    <a:pt x="1294482" y="1030925"/>
                  </a:lnTo>
                  <a:lnTo>
                    <a:pt x="263949" y="0"/>
                  </a:lnTo>
                  <a:close/>
                </a:path>
              </a:pathLst>
            </a:custGeom>
            <a:solidFill>
              <a:srgbClr val="6FB0DA"/>
            </a:solidFill>
          </p:spPr>
          <p:txBody>
            <a:bodyPr wrap="square" lIns="0" tIns="0" rIns="0" bIns="0" rtlCol="0"/>
            <a:lstStyle/>
            <a:p>
              <a:endParaRPr/>
            </a:p>
          </p:txBody>
        </p:sp>
        <p:pic>
          <p:nvPicPr>
            <p:cNvPr id="6" name="object 6"/>
            <p:cNvPicPr/>
            <p:nvPr/>
          </p:nvPicPr>
          <p:blipFill>
            <a:blip r:embed="rId2" cstate="print"/>
            <a:stretch>
              <a:fillRect/>
            </a:stretch>
          </p:blipFill>
          <p:spPr>
            <a:xfrm>
              <a:off x="377321" y="0"/>
              <a:ext cx="2036670" cy="1933538"/>
            </a:xfrm>
            <a:prstGeom prst="rect">
              <a:avLst/>
            </a:prstGeom>
          </p:spPr>
        </p:pic>
      </p:grpSp>
      <p:sp>
        <p:nvSpPr>
          <p:cNvPr id="7" name="object 7"/>
          <p:cNvSpPr txBox="1">
            <a:spLocks noGrp="1"/>
          </p:cNvSpPr>
          <p:nvPr>
            <p:ph type="title"/>
          </p:nvPr>
        </p:nvSpPr>
        <p:spPr>
          <a:xfrm>
            <a:off x="254809" y="72390"/>
            <a:ext cx="5222570" cy="354330"/>
          </a:xfrm>
          <a:prstGeom prst="rect">
            <a:avLst/>
          </a:prstGeom>
        </p:spPr>
        <p:txBody>
          <a:bodyPr vert="horz" wrap="square" lIns="0" tIns="13335" rIns="0" bIns="0" rtlCol="0">
            <a:spAutoFit/>
          </a:bodyPr>
          <a:lstStyle/>
          <a:p>
            <a:pPr marL="2442845">
              <a:lnSpc>
                <a:spcPct val="100000"/>
              </a:lnSpc>
              <a:spcBef>
                <a:spcPts val="105"/>
              </a:spcBef>
            </a:pPr>
            <a:r>
              <a:rPr lang="en-US" spc="70" dirty="0"/>
              <a:t>Conclusion</a:t>
            </a:r>
            <a:endParaRPr spc="70" dirty="0"/>
          </a:p>
        </p:txBody>
      </p:sp>
      <p:sp>
        <p:nvSpPr>
          <p:cNvPr id="10" name="object 10"/>
          <p:cNvSpPr/>
          <p:nvPr/>
        </p:nvSpPr>
        <p:spPr>
          <a:xfrm flipV="1">
            <a:off x="2711027" y="499110"/>
            <a:ext cx="1399972" cy="45719"/>
          </a:xfrm>
          <a:custGeom>
            <a:avLst/>
            <a:gdLst/>
            <a:ahLst/>
            <a:cxnLst/>
            <a:rect l="l" t="t" r="r" b="b"/>
            <a:pathLst>
              <a:path w="1141729" h="30480">
                <a:moveTo>
                  <a:pt x="1141641" y="0"/>
                </a:moveTo>
                <a:lnTo>
                  <a:pt x="0" y="0"/>
                </a:lnTo>
                <a:lnTo>
                  <a:pt x="0" y="30454"/>
                </a:lnTo>
                <a:lnTo>
                  <a:pt x="1141641" y="30454"/>
                </a:lnTo>
                <a:lnTo>
                  <a:pt x="1141641" y="0"/>
                </a:lnTo>
                <a:close/>
              </a:path>
            </a:pathLst>
          </a:custGeom>
          <a:solidFill>
            <a:srgbClr val="6FB0DA"/>
          </a:solidFill>
        </p:spPr>
        <p:txBody>
          <a:bodyPr wrap="square" lIns="0" tIns="0" rIns="0" bIns="0" rtlCol="0"/>
          <a:lstStyle/>
          <a:p>
            <a:endParaRPr/>
          </a:p>
        </p:txBody>
      </p:sp>
      <p:sp>
        <p:nvSpPr>
          <p:cNvPr id="12" name="TextBox 11">
            <a:extLst>
              <a:ext uri="{FF2B5EF4-FFF2-40B4-BE49-F238E27FC236}">
                <a16:creationId xmlns:a16="http://schemas.microsoft.com/office/drawing/2014/main" id="{4E1BFDC0-9A6E-ACA6-0605-73A40B1DC187}"/>
              </a:ext>
            </a:extLst>
          </p:cNvPr>
          <p:cNvSpPr txBox="1"/>
          <p:nvPr/>
        </p:nvSpPr>
        <p:spPr>
          <a:xfrm>
            <a:off x="2443158" y="556671"/>
            <a:ext cx="3271502" cy="2708434"/>
          </a:xfrm>
          <a:prstGeom prst="rect">
            <a:avLst/>
          </a:prstGeom>
          <a:noFill/>
        </p:spPr>
        <p:txBody>
          <a:bodyPr wrap="square">
            <a:spAutoFit/>
          </a:bodyPr>
          <a:lstStyle/>
          <a:p>
            <a:r>
              <a:rPr lang="en-US" sz="850" dirty="0">
                <a:solidFill>
                  <a:schemeClr val="bg2"/>
                </a:solidFill>
                <a:latin typeface="Trebuchet MS" panose="020B0603020202020204" pitchFamily="34" charset="0"/>
              </a:rPr>
              <a:t>This research study acquired data from NTHRI and extracted data from four databases, including weather, crop, soil, and </a:t>
            </a:r>
            <a:r>
              <a:rPr lang="en-US" sz="850" dirty="0" err="1">
                <a:solidFill>
                  <a:schemeClr val="bg2"/>
                </a:solidFill>
                <a:latin typeface="Trebuchet MS" panose="020B0603020202020204" pitchFamily="34" charset="0"/>
              </a:rPr>
              <a:t>agro</a:t>
            </a:r>
            <a:r>
              <a:rPr lang="en-US" sz="850" dirty="0">
                <a:solidFill>
                  <a:schemeClr val="bg2"/>
                </a:solidFill>
                <a:latin typeface="Trebuchet MS" panose="020B0603020202020204" pitchFamily="34" charset="0"/>
              </a:rPr>
              <a:t>-management data. We have selected and calibrated the </a:t>
            </a:r>
            <a:r>
              <a:rPr lang="en-US" sz="850" dirty="0" err="1">
                <a:solidFill>
                  <a:schemeClr val="bg2"/>
                </a:solidFill>
                <a:latin typeface="Trebuchet MS" panose="020B0603020202020204" pitchFamily="34" charset="0"/>
              </a:rPr>
              <a:t>AquaCrop</a:t>
            </a:r>
            <a:r>
              <a:rPr lang="en-US" sz="850" dirty="0">
                <a:solidFill>
                  <a:schemeClr val="bg2"/>
                </a:solidFill>
                <a:latin typeface="Trebuchet MS" panose="020B0603020202020204" pitchFamily="34" charset="0"/>
              </a:rPr>
              <a:t> simulation model for tea yield prediction because it requires fewer parameters than the other simulation models. The </a:t>
            </a:r>
            <a:r>
              <a:rPr lang="en-US" sz="850" dirty="0" err="1">
                <a:solidFill>
                  <a:schemeClr val="bg2"/>
                </a:solidFill>
                <a:latin typeface="Trebuchet MS" panose="020B0603020202020204" pitchFamily="34" charset="0"/>
              </a:rPr>
              <a:t>AquaCrop</a:t>
            </a:r>
            <a:r>
              <a:rPr lang="en-US" sz="850" dirty="0">
                <a:solidFill>
                  <a:schemeClr val="bg2"/>
                </a:solidFill>
                <a:latin typeface="Trebuchet MS" panose="020B0603020202020204" pitchFamily="34" charset="0"/>
              </a:rPr>
              <a:t> model was calibrated using data associated with weather parameters, crop, and soil characteristics to estimate tea crop production. We have trained ML models using this data and observed that the </a:t>
            </a:r>
            <a:r>
              <a:rPr lang="en-US" sz="850" dirty="0" err="1">
                <a:solidFill>
                  <a:schemeClr val="bg2"/>
                </a:solidFill>
                <a:latin typeface="Trebuchet MS" panose="020B0603020202020204" pitchFamily="34" charset="0"/>
              </a:rPr>
              <a:t>XGBoost</a:t>
            </a:r>
            <a:r>
              <a:rPr lang="en-US" sz="850" dirty="0">
                <a:solidFill>
                  <a:schemeClr val="bg2"/>
                </a:solidFill>
                <a:latin typeface="Trebuchet MS" panose="020B0603020202020204" pitchFamily="34" charset="0"/>
              </a:rPr>
              <a:t> regressor outperformed all the other models. We concluded that ML techniques perform better than simulation models by comparing the results of both simulation models and ML techniques. We also concluded that simulation models could be best suited for the estimation of the output of those very expensive and time-consuming experiments if enough input parameters are available. For future studies associated with </a:t>
            </a:r>
            <a:r>
              <a:rPr lang="en-US" sz="850" dirty="0" err="1">
                <a:solidFill>
                  <a:schemeClr val="bg2"/>
                </a:solidFill>
                <a:latin typeface="Trebuchet MS" panose="020B0603020202020204" pitchFamily="34" charset="0"/>
              </a:rPr>
              <a:t>AquaCrop</a:t>
            </a:r>
            <a:r>
              <a:rPr lang="en-US" sz="850" dirty="0">
                <a:solidFill>
                  <a:schemeClr val="bg2"/>
                </a:solidFill>
                <a:latin typeface="Trebuchet MS" panose="020B0603020202020204" pitchFamily="34" charset="0"/>
              </a:rPr>
              <a:t> calibration, it is suggested to use all model variables to perform regression analysis. The results can be further improved by recording more detailed information related to crop and field experiments.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636172" y="0"/>
            <a:ext cx="1111250" cy="617220"/>
            <a:chOff x="3636172" y="0"/>
            <a:chExt cx="1111250" cy="617220"/>
          </a:xfrm>
        </p:grpSpPr>
        <p:sp>
          <p:nvSpPr>
            <p:cNvPr id="3" name="object 3"/>
            <p:cNvSpPr/>
            <p:nvPr/>
          </p:nvSpPr>
          <p:spPr>
            <a:xfrm>
              <a:off x="3807256" y="0"/>
              <a:ext cx="940435" cy="617220"/>
            </a:xfrm>
            <a:custGeom>
              <a:avLst/>
              <a:gdLst/>
              <a:ahLst/>
              <a:cxnLst/>
              <a:rect l="l" t="t" r="r" b="b"/>
              <a:pathLst>
                <a:path w="940435" h="617220">
                  <a:moveTo>
                    <a:pt x="878825" y="0"/>
                  </a:moveTo>
                  <a:lnTo>
                    <a:pt x="233037" y="0"/>
                  </a:lnTo>
                  <a:lnTo>
                    <a:pt x="0" y="233049"/>
                  </a:lnTo>
                  <a:lnTo>
                    <a:pt x="384505" y="616768"/>
                  </a:lnTo>
                  <a:lnTo>
                    <a:pt x="940112" y="61185"/>
                  </a:lnTo>
                  <a:lnTo>
                    <a:pt x="878825" y="0"/>
                  </a:lnTo>
                  <a:close/>
                </a:path>
              </a:pathLst>
            </a:custGeom>
            <a:solidFill>
              <a:srgbClr val="484C67"/>
            </a:solidFill>
          </p:spPr>
          <p:txBody>
            <a:bodyPr wrap="square" lIns="0" tIns="0" rIns="0" bIns="0" rtlCol="0"/>
            <a:lstStyle/>
            <a:p>
              <a:endParaRPr/>
            </a:p>
          </p:txBody>
        </p:sp>
        <p:sp>
          <p:nvSpPr>
            <p:cNvPr id="4" name="object 4"/>
            <p:cNvSpPr/>
            <p:nvPr/>
          </p:nvSpPr>
          <p:spPr>
            <a:xfrm>
              <a:off x="3636172" y="0"/>
              <a:ext cx="465455" cy="263525"/>
            </a:xfrm>
            <a:custGeom>
              <a:avLst/>
              <a:gdLst/>
              <a:ahLst/>
              <a:cxnLst/>
              <a:rect l="l" t="t" r="r" b="b"/>
              <a:pathLst>
                <a:path w="465454" h="263525">
                  <a:moveTo>
                    <a:pt x="464890" y="0"/>
                  </a:moveTo>
                  <a:lnTo>
                    <a:pt x="61173" y="0"/>
                  </a:lnTo>
                  <a:lnTo>
                    <a:pt x="0" y="61173"/>
                  </a:lnTo>
                  <a:lnTo>
                    <a:pt x="201472" y="263426"/>
                  </a:lnTo>
                  <a:lnTo>
                    <a:pt x="464890" y="0"/>
                  </a:lnTo>
                  <a:close/>
                </a:path>
              </a:pathLst>
            </a:custGeom>
            <a:solidFill>
              <a:srgbClr val="6FB0DA"/>
            </a:solidFill>
          </p:spPr>
          <p:txBody>
            <a:bodyPr wrap="square" lIns="0" tIns="0" rIns="0" bIns="0" rtlCol="0"/>
            <a:lstStyle/>
            <a:p>
              <a:endParaRPr/>
            </a:p>
          </p:txBody>
        </p:sp>
      </p:grpSp>
      <p:grpSp>
        <p:nvGrpSpPr>
          <p:cNvPr id="5" name="object 5"/>
          <p:cNvGrpSpPr/>
          <p:nvPr/>
        </p:nvGrpSpPr>
        <p:grpSpPr>
          <a:xfrm>
            <a:off x="1512" y="0"/>
            <a:ext cx="2156460" cy="2384425"/>
            <a:chOff x="1512" y="0"/>
            <a:chExt cx="2156460" cy="2384425"/>
          </a:xfrm>
        </p:grpSpPr>
        <p:sp>
          <p:nvSpPr>
            <p:cNvPr id="6" name="object 6"/>
            <p:cNvSpPr/>
            <p:nvPr/>
          </p:nvSpPr>
          <p:spPr>
            <a:xfrm>
              <a:off x="1706462" y="0"/>
              <a:ext cx="451484" cy="389890"/>
            </a:xfrm>
            <a:custGeom>
              <a:avLst/>
              <a:gdLst/>
              <a:ahLst/>
              <a:cxnLst/>
              <a:rect l="l" t="t" r="r" b="b"/>
              <a:pathLst>
                <a:path w="451485" h="389890">
                  <a:moveTo>
                    <a:pt x="451374" y="0"/>
                  </a:moveTo>
                  <a:lnTo>
                    <a:pt x="327853" y="0"/>
                  </a:lnTo>
                  <a:lnTo>
                    <a:pt x="0" y="328147"/>
                  </a:lnTo>
                  <a:lnTo>
                    <a:pt x="61438" y="389582"/>
                  </a:lnTo>
                  <a:lnTo>
                    <a:pt x="451374" y="0"/>
                  </a:lnTo>
                  <a:close/>
                </a:path>
              </a:pathLst>
            </a:custGeom>
            <a:solidFill>
              <a:srgbClr val="6FB0DA"/>
            </a:solidFill>
          </p:spPr>
          <p:txBody>
            <a:bodyPr wrap="square" lIns="0" tIns="0" rIns="0" bIns="0" rtlCol="0"/>
            <a:lstStyle/>
            <a:p>
              <a:endParaRPr/>
            </a:p>
          </p:txBody>
        </p:sp>
        <p:sp>
          <p:nvSpPr>
            <p:cNvPr id="7" name="object 7"/>
            <p:cNvSpPr/>
            <p:nvPr/>
          </p:nvSpPr>
          <p:spPr>
            <a:xfrm>
              <a:off x="922592" y="193548"/>
              <a:ext cx="1111250" cy="1111250"/>
            </a:xfrm>
            <a:custGeom>
              <a:avLst/>
              <a:gdLst/>
              <a:ahLst/>
              <a:cxnLst/>
              <a:rect l="l" t="t" r="r" b="b"/>
              <a:pathLst>
                <a:path w="1111250" h="1111250">
                  <a:moveTo>
                    <a:pt x="555997" y="0"/>
                  </a:moveTo>
                  <a:lnTo>
                    <a:pt x="0" y="555604"/>
                  </a:lnTo>
                  <a:lnTo>
                    <a:pt x="555997" y="1111209"/>
                  </a:lnTo>
                  <a:lnTo>
                    <a:pt x="1111197" y="555604"/>
                  </a:lnTo>
                  <a:lnTo>
                    <a:pt x="555997" y="0"/>
                  </a:lnTo>
                  <a:close/>
                </a:path>
              </a:pathLst>
            </a:custGeom>
            <a:solidFill>
              <a:srgbClr val="484C67"/>
            </a:solidFill>
          </p:spPr>
          <p:txBody>
            <a:bodyPr wrap="square" lIns="0" tIns="0" rIns="0" bIns="0" rtlCol="0"/>
            <a:lstStyle/>
            <a:p>
              <a:endParaRPr/>
            </a:p>
          </p:txBody>
        </p:sp>
        <p:sp>
          <p:nvSpPr>
            <p:cNvPr id="8" name="object 8"/>
            <p:cNvSpPr/>
            <p:nvPr/>
          </p:nvSpPr>
          <p:spPr>
            <a:xfrm>
              <a:off x="1512" y="322993"/>
              <a:ext cx="1429385" cy="2061210"/>
            </a:xfrm>
            <a:custGeom>
              <a:avLst/>
              <a:gdLst/>
              <a:ahLst/>
              <a:cxnLst/>
              <a:rect l="l" t="t" r="r" b="b"/>
              <a:pathLst>
                <a:path w="1429385" h="2061210">
                  <a:moveTo>
                    <a:pt x="398644" y="0"/>
                  </a:moveTo>
                  <a:lnTo>
                    <a:pt x="0" y="398644"/>
                  </a:lnTo>
                  <a:lnTo>
                    <a:pt x="0" y="1662717"/>
                  </a:lnTo>
                  <a:lnTo>
                    <a:pt x="398644" y="2061054"/>
                  </a:lnTo>
                  <a:lnTo>
                    <a:pt x="1428774" y="1030924"/>
                  </a:lnTo>
                  <a:lnTo>
                    <a:pt x="398644" y="0"/>
                  </a:lnTo>
                  <a:close/>
                </a:path>
              </a:pathLst>
            </a:custGeom>
            <a:solidFill>
              <a:srgbClr val="6FB0DA"/>
            </a:solidFill>
          </p:spPr>
          <p:txBody>
            <a:bodyPr wrap="square" lIns="0" tIns="0" rIns="0" bIns="0" rtlCol="0"/>
            <a:lstStyle/>
            <a:p>
              <a:endParaRPr/>
            </a:p>
          </p:txBody>
        </p:sp>
      </p:grpSp>
      <p:sp>
        <p:nvSpPr>
          <p:cNvPr id="9" name="object 9"/>
          <p:cNvSpPr/>
          <p:nvPr/>
        </p:nvSpPr>
        <p:spPr>
          <a:xfrm>
            <a:off x="4247449" y="0"/>
            <a:ext cx="1599565" cy="1703705"/>
          </a:xfrm>
          <a:custGeom>
            <a:avLst/>
            <a:gdLst/>
            <a:ahLst/>
            <a:cxnLst/>
            <a:rect l="l" t="t" r="r" b="b"/>
            <a:pathLst>
              <a:path w="1599564" h="1703705">
                <a:moveTo>
                  <a:pt x="1388727" y="0"/>
                </a:moveTo>
                <a:lnTo>
                  <a:pt x="672847" y="0"/>
                </a:lnTo>
                <a:lnTo>
                  <a:pt x="0" y="672333"/>
                </a:lnTo>
                <a:lnTo>
                  <a:pt x="1030925" y="1703259"/>
                </a:lnTo>
                <a:lnTo>
                  <a:pt x="1599294" y="1134452"/>
                </a:lnTo>
                <a:lnTo>
                  <a:pt x="1599294" y="210568"/>
                </a:lnTo>
                <a:lnTo>
                  <a:pt x="1388727" y="0"/>
                </a:lnTo>
                <a:close/>
              </a:path>
            </a:pathLst>
          </a:custGeom>
          <a:solidFill>
            <a:srgbClr val="484C67"/>
          </a:solidFill>
        </p:spPr>
        <p:txBody>
          <a:bodyPr wrap="square" lIns="0" tIns="0" rIns="0" bIns="0" rtlCol="0"/>
          <a:lstStyle/>
          <a:p>
            <a:endParaRPr/>
          </a:p>
        </p:txBody>
      </p:sp>
      <p:sp>
        <p:nvSpPr>
          <p:cNvPr id="10" name="object 10"/>
          <p:cNvSpPr/>
          <p:nvPr/>
        </p:nvSpPr>
        <p:spPr>
          <a:xfrm>
            <a:off x="182483" y="0"/>
            <a:ext cx="1385570" cy="692785"/>
          </a:xfrm>
          <a:custGeom>
            <a:avLst/>
            <a:gdLst/>
            <a:ahLst/>
            <a:cxnLst/>
            <a:rect l="l" t="t" r="r" b="b"/>
            <a:pathLst>
              <a:path w="1385570" h="692785">
                <a:moveTo>
                  <a:pt x="1385427" y="0"/>
                </a:moveTo>
                <a:lnTo>
                  <a:pt x="0" y="0"/>
                </a:lnTo>
                <a:lnTo>
                  <a:pt x="692710" y="692456"/>
                </a:lnTo>
                <a:lnTo>
                  <a:pt x="1385427" y="0"/>
                </a:lnTo>
                <a:close/>
              </a:path>
            </a:pathLst>
          </a:custGeom>
          <a:solidFill>
            <a:srgbClr val="484C67"/>
          </a:solidFill>
        </p:spPr>
        <p:txBody>
          <a:bodyPr wrap="square" lIns="0" tIns="0" rIns="0" bIns="0" rtlCol="0"/>
          <a:lstStyle/>
          <a:p>
            <a:endParaRPr/>
          </a:p>
        </p:txBody>
      </p:sp>
      <p:sp>
        <p:nvSpPr>
          <p:cNvPr id="12" name="object 12"/>
          <p:cNvSpPr txBox="1"/>
          <p:nvPr/>
        </p:nvSpPr>
        <p:spPr>
          <a:xfrm>
            <a:off x="1432942" y="2357614"/>
            <a:ext cx="3164205" cy="546100"/>
          </a:xfrm>
          <a:prstGeom prst="rect">
            <a:avLst/>
          </a:prstGeom>
        </p:spPr>
        <p:txBody>
          <a:bodyPr vert="horz" wrap="square" lIns="0" tIns="10160" rIns="0" bIns="0" rtlCol="0">
            <a:spAutoFit/>
          </a:bodyPr>
          <a:lstStyle/>
          <a:p>
            <a:pPr marL="12700" marR="5080" algn="ctr">
              <a:lnSpc>
                <a:spcPct val="102200"/>
              </a:lnSpc>
              <a:spcBef>
                <a:spcPts val="80"/>
              </a:spcBef>
            </a:pPr>
            <a:r>
              <a:rPr sz="1100" spc="50" dirty="0">
                <a:solidFill>
                  <a:srgbClr val="FFFFFF"/>
                </a:solidFill>
                <a:latin typeface="Trebuchet MS"/>
                <a:cs typeface="Trebuchet MS"/>
              </a:rPr>
              <a:t>Blend</a:t>
            </a:r>
            <a:r>
              <a:rPr sz="1100" spc="-40" dirty="0">
                <a:solidFill>
                  <a:srgbClr val="FFFFFF"/>
                </a:solidFill>
                <a:latin typeface="Trebuchet MS"/>
                <a:cs typeface="Trebuchet MS"/>
              </a:rPr>
              <a:t> </a:t>
            </a:r>
            <a:r>
              <a:rPr sz="1100" spc="20" dirty="0">
                <a:solidFill>
                  <a:srgbClr val="FFFFFF"/>
                </a:solidFill>
                <a:latin typeface="Trebuchet MS"/>
                <a:cs typeface="Trebuchet MS"/>
              </a:rPr>
              <a:t>the</a:t>
            </a:r>
            <a:r>
              <a:rPr sz="1100" spc="-40" dirty="0">
                <a:solidFill>
                  <a:srgbClr val="FFFFFF"/>
                </a:solidFill>
                <a:latin typeface="Trebuchet MS"/>
                <a:cs typeface="Trebuchet MS"/>
              </a:rPr>
              <a:t> </a:t>
            </a:r>
            <a:r>
              <a:rPr sz="1150" i="1" spc="20" dirty="0">
                <a:solidFill>
                  <a:srgbClr val="FFFFFF"/>
                </a:solidFill>
                <a:latin typeface="Trebuchet MS"/>
                <a:cs typeface="Trebuchet MS"/>
              </a:rPr>
              <a:t>richness</a:t>
            </a:r>
            <a:r>
              <a:rPr sz="1150" i="1" spc="-50" dirty="0">
                <a:solidFill>
                  <a:srgbClr val="FFFFFF"/>
                </a:solidFill>
                <a:latin typeface="Trebuchet MS"/>
                <a:cs typeface="Trebuchet MS"/>
              </a:rPr>
              <a:t> </a:t>
            </a:r>
            <a:r>
              <a:rPr sz="1100" spc="30" dirty="0">
                <a:solidFill>
                  <a:srgbClr val="FFFFFF"/>
                </a:solidFill>
                <a:latin typeface="Trebuchet MS"/>
                <a:cs typeface="Trebuchet MS"/>
              </a:rPr>
              <a:t>of</a:t>
            </a:r>
            <a:r>
              <a:rPr sz="1100" spc="-40" dirty="0">
                <a:solidFill>
                  <a:srgbClr val="FFFFFF"/>
                </a:solidFill>
                <a:latin typeface="Trebuchet MS"/>
                <a:cs typeface="Trebuchet MS"/>
              </a:rPr>
              <a:t> </a:t>
            </a:r>
            <a:r>
              <a:rPr sz="1100" spc="50" dirty="0">
                <a:solidFill>
                  <a:srgbClr val="FFFFFF"/>
                </a:solidFill>
                <a:latin typeface="Trebuchet MS"/>
                <a:cs typeface="Trebuchet MS"/>
              </a:rPr>
              <a:t>nature's</a:t>
            </a:r>
            <a:r>
              <a:rPr sz="1100" spc="-35" dirty="0">
                <a:solidFill>
                  <a:srgbClr val="FFFFFF"/>
                </a:solidFill>
                <a:latin typeface="Trebuchet MS"/>
                <a:cs typeface="Trebuchet MS"/>
              </a:rPr>
              <a:t> </a:t>
            </a:r>
            <a:r>
              <a:rPr sz="1100" spc="70" dirty="0">
                <a:solidFill>
                  <a:srgbClr val="FFFFFF"/>
                </a:solidFill>
                <a:latin typeface="Trebuchet MS"/>
                <a:cs typeface="Trebuchet MS"/>
              </a:rPr>
              <a:t>wisdom</a:t>
            </a:r>
            <a:r>
              <a:rPr sz="1100" spc="-40" dirty="0">
                <a:solidFill>
                  <a:srgbClr val="FFFFFF"/>
                </a:solidFill>
                <a:latin typeface="Trebuchet MS"/>
                <a:cs typeface="Trebuchet MS"/>
              </a:rPr>
              <a:t> </a:t>
            </a:r>
            <a:r>
              <a:rPr sz="1100" spc="20" dirty="0">
                <a:solidFill>
                  <a:srgbClr val="FFFFFF"/>
                </a:solidFill>
                <a:latin typeface="Trebuchet MS"/>
                <a:cs typeface="Trebuchet MS"/>
              </a:rPr>
              <a:t>with</a:t>
            </a:r>
            <a:r>
              <a:rPr sz="1100" spc="-35" dirty="0">
                <a:solidFill>
                  <a:srgbClr val="FFFFFF"/>
                </a:solidFill>
                <a:latin typeface="Trebuchet MS"/>
                <a:cs typeface="Trebuchet MS"/>
              </a:rPr>
              <a:t> </a:t>
            </a:r>
            <a:r>
              <a:rPr sz="1100" spc="55" dirty="0">
                <a:solidFill>
                  <a:srgbClr val="FFFFFF"/>
                </a:solidFill>
                <a:latin typeface="Trebuchet MS"/>
                <a:cs typeface="Trebuchet MS"/>
              </a:rPr>
              <a:t>AI's </a:t>
            </a:r>
            <a:r>
              <a:rPr sz="1100" spc="-320" dirty="0">
                <a:solidFill>
                  <a:srgbClr val="FFFFFF"/>
                </a:solidFill>
                <a:latin typeface="Trebuchet MS"/>
                <a:cs typeface="Trebuchet MS"/>
              </a:rPr>
              <a:t> </a:t>
            </a:r>
            <a:r>
              <a:rPr sz="1100" spc="15" dirty="0">
                <a:solidFill>
                  <a:schemeClr val="bg2"/>
                </a:solidFill>
                <a:latin typeface="Trebuchet MS"/>
                <a:cs typeface="Trebuchet MS"/>
              </a:rPr>
              <a:t>ingenuity. </a:t>
            </a:r>
            <a:r>
              <a:rPr sz="1100" spc="30" dirty="0">
                <a:solidFill>
                  <a:srgbClr val="FFFFFF"/>
                </a:solidFill>
                <a:latin typeface="Trebuchet MS"/>
                <a:cs typeface="Trebuchet MS"/>
              </a:rPr>
              <a:t>Let's </a:t>
            </a:r>
            <a:r>
              <a:rPr sz="1100" spc="60" dirty="0">
                <a:solidFill>
                  <a:srgbClr val="FFFFFF"/>
                </a:solidFill>
                <a:latin typeface="Trebuchet MS"/>
                <a:cs typeface="Trebuchet MS"/>
              </a:rPr>
              <a:t>shape </a:t>
            </a:r>
            <a:r>
              <a:rPr sz="1100" spc="45" dirty="0">
                <a:solidFill>
                  <a:srgbClr val="FFFFFF"/>
                </a:solidFill>
                <a:latin typeface="Trebuchet MS"/>
                <a:cs typeface="Trebuchet MS"/>
              </a:rPr>
              <a:t>a </a:t>
            </a:r>
            <a:r>
              <a:rPr sz="1100" spc="35" dirty="0">
                <a:solidFill>
                  <a:srgbClr val="FFFFFF"/>
                </a:solidFill>
                <a:latin typeface="Trebuchet MS"/>
                <a:cs typeface="Trebuchet MS"/>
              </a:rPr>
              <a:t>sustainable </a:t>
            </a:r>
            <a:r>
              <a:rPr sz="1100" spc="30" dirty="0">
                <a:solidFill>
                  <a:srgbClr val="FFFFFF"/>
                </a:solidFill>
                <a:latin typeface="Trebuchet MS"/>
                <a:cs typeface="Trebuchet MS"/>
              </a:rPr>
              <a:t>future for </a:t>
            </a:r>
            <a:r>
              <a:rPr sz="1100" spc="35" dirty="0">
                <a:solidFill>
                  <a:srgbClr val="FFFFFF"/>
                </a:solidFill>
                <a:latin typeface="Trebuchet MS"/>
                <a:cs typeface="Trebuchet MS"/>
              </a:rPr>
              <a:t> </a:t>
            </a:r>
            <a:r>
              <a:rPr sz="1100" spc="10" dirty="0">
                <a:solidFill>
                  <a:srgbClr val="FFFFFF"/>
                </a:solidFill>
                <a:latin typeface="Trebuchet MS"/>
                <a:cs typeface="Trebuchet MS"/>
              </a:rPr>
              <a:t>tea</a:t>
            </a:r>
            <a:r>
              <a:rPr sz="1100" spc="-45" dirty="0">
                <a:solidFill>
                  <a:srgbClr val="FFFFFF"/>
                </a:solidFill>
                <a:latin typeface="Trebuchet MS"/>
                <a:cs typeface="Trebuchet MS"/>
              </a:rPr>
              <a:t> </a:t>
            </a:r>
            <a:r>
              <a:rPr sz="1100" spc="40" dirty="0">
                <a:solidFill>
                  <a:srgbClr val="FFFFFF"/>
                </a:solidFill>
                <a:latin typeface="Trebuchet MS"/>
                <a:cs typeface="Trebuchet MS"/>
              </a:rPr>
              <a:t>crop</a:t>
            </a:r>
            <a:r>
              <a:rPr sz="1100" spc="-40" dirty="0">
                <a:solidFill>
                  <a:srgbClr val="FFFFFF"/>
                </a:solidFill>
                <a:latin typeface="Trebuchet MS"/>
                <a:cs typeface="Trebuchet MS"/>
              </a:rPr>
              <a:t> </a:t>
            </a:r>
            <a:r>
              <a:rPr sz="1100" spc="20" dirty="0">
                <a:solidFill>
                  <a:srgbClr val="FFFFFF"/>
                </a:solidFill>
                <a:latin typeface="Trebuchet MS"/>
                <a:cs typeface="Trebuchet MS"/>
              </a:rPr>
              <a:t>forecasting!</a:t>
            </a:r>
            <a:endParaRPr sz="1100" dirty="0">
              <a:latin typeface="Trebuchet MS"/>
              <a:cs typeface="Trebuchet MS"/>
            </a:endParaRPr>
          </a:p>
        </p:txBody>
      </p:sp>
      <p:sp>
        <p:nvSpPr>
          <p:cNvPr id="13" name="object 13"/>
          <p:cNvSpPr txBox="1">
            <a:spLocks noGrp="1"/>
          </p:cNvSpPr>
          <p:nvPr>
            <p:ph type="title"/>
          </p:nvPr>
        </p:nvSpPr>
        <p:spPr>
          <a:xfrm>
            <a:off x="1492998" y="1648319"/>
            <a:ext cx="2784475" cy="277495"/>
          </a:xfrm>
          <a:prstGeom prst="rect">
            <a:avLst/>
          </a:prstGeom>
        </p:spPr>
        <p:txBody>
          <a:bodyPr vert="horz" wrap="square" lIns="0" tIns="13335" rIns="0" bIns="0" rtlCol="0">
            <a:spAutoFit/>
          </a:bodyPr>
          <a:lstStyle/>
          <a:p>
            <a:pPr marL="12700">
              <a:lnSpc>
                <a:spcPct val="100000"/>
              </a:lnSpc>
              <a:spcBef>
                <a:spcPts val="105"/>
              </a:spcBef>
            </a:pPr>
            <a:r>
              <a:rPr sz="1650" spc="70" dirty="0"/>
              <a:t>Embracing</a:t>
            </a:r>
            <a:r>
              <a:rPr sz="1650" spc="40" dirty="0"/>
              <a:t> </a:t>
            </a:r>
            <a:r>
              <a:rPr sz="1650" spc="65" dirty="0"/>
              <a:t>the</a:t>
            </a:r>
            <a:r>
              <a:rPr sz="1650" spc="45" dirty="0"/>
              <a:t> </a:t>
            </a:r>
            <a:r>
              <a:rPr sz="1650" spc="55" dirty="0"/>
              <a:t>Future</a:t>
            </a:r>
            <a:r>
              <a:rPr sz="1650" spc="40" dirty="0"/>
              <a:t> </a:t>
            </a:r>
            <a:r>
              <a:rPr sz="1650" spc="100" dirty="0"/>
              <a:t>of</a:t>
            </a:r>
            <a:r>
              <a:rPr sz="1650" dirty="0"/>
              <a:t> </a:t>
            </a:r>
            <a:r>
              <a:rPr sz="1650" spc="15" dirty="0"/>
              <a:t>Tea</a:t>
            </a:r>
            <a:endParaRPr sz="1650" dirty="0"/>
          </a:p>
        </p:txBody>
      </p:sp>
      <p:sp>
        <p:nvSpPr>
          <p:cNvPr id="14" name="object 14"/>
          <p:cNvSpPr/>
          <p:nvPr/>
        </p:nvSpPr>
        <p:spPr>
          <a:xfrm>
            <a:off x="2301557" y="2105025"/>
            <a:ext cx="1251585" cy="30480"/>
          </a:xfrm>
          <a:custGeom>
            <a:avLst/>
            <a:gdLst/>
            <a:ahLst/>
            <a:cxnLst/>
            <a:rect l="l" t="t" r="r" b="b"/>
            <a:pathLst>
              <a:path w="1251585" h="30480">
                <a:moveTo>
                  <a:pt x="1251242" y="0"/>
                </a:moveTo>
                <a:lnTo>
                  <a:pt x="0" y="0"/>
                </a:lnTo>
                <a:lnTo>
                  <a:pt x="0" y="30454"/>
                </a:lnTo>
                <a:lnTo>
                  <a:pt x="1251242" y="30454"/>
                </a:lnTo>
                <a:lnTo>
                  <a:pt x="1251242" y="0"/>
                </a:lnTo>
                <a:close/>
              </a:path>
            </a:pathLst>
          </a:custGeom>
          <a:solidFill>
            <a:srgbClr val="6FB0DA"/>
          </a:solid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1336" y="602935"/>
            <a:ext cx="1958339" cy="661670"/>
          </a:xfrm>
          <a:prstGeom prst="rect">
            <a:avLst/>
          </a:prstGeom>
        </p:spPr>
        <p:txBody>
          <a:bodyPr vert="horz" wrap="square" lIns="0" tIns="15240" rIns="0" bIns="0" rtlCol="0">
            <a:spAutoFit/>
          </a:bodyPr>
          <a:lstStyle/>
          <a:p>
            <a:pPr marL="12700">
              <a:lnSpc>
                <a:spcPct val="100000"/>
              </a:lnSpc>
              <a:spcBef>
                <a:spcPts val="120"/>
              </a:spcBef>
            </a:pPr>
            <a:r>
              <a:rPr sz="4150" spc="135" dirty="0"/>
              <a:t>Thanks!</a:t>
            </a:r>
            <a:endParaRPr sz="4150"/>
          </a:p>
        </p:txBody>
      </p:sp>
      <p:sp>
        <p:nvSpPr>
          <p:cNvPr id="3" name="object 3"/>
          <p:cNvSpPr txBox="1"/>
          <p:nvPr/>
        </p:nvSpPr>
        <p:spPr>
          <a:xfrm>
            <a:off x="565150" y="1537777"/>
            <a:ext cx="2440083" cy="731674"/>
          </a:xfrm>
          <a:prstGeom prst="rect">
            <a:avLst/>
          </a:prstGeom>
        </p:spPr>
        <p:txBody>
          <a:bodyPr vert="horz" wrap="square" lIns="0" tIns="55244" rIns="0" bIns="0" rtlCol="0">
            <a:spAutoFit/>
          </a:bodyPr>
          <a:lstStyle/>
          <a:p>
            <a:pPr marL="12700" marR="5080" algn="ctr">
              <a:lnSpc>
                <a:spcPts val="1680"/>
              </a:lnSpc>
              <a:spcBef>
                <a:spcPts val="434"/>
              </a:spcBef>
            </a:pPr>
            <a:r>
              <a:rPr sz="1650" spc="180" dirty="0">
                <a:solidFill>
                  <a:srgbClr val="FFFFFF"/>
                </a:solidFill>
                <a:latin typeface="Cambria"/>
                <a:cs typeface="Cambria"/>
              </a:rPr>
              <a:t>Do</a:t>
            </a:r>
            <a:r>
              <a:rPr sz="1650" spc="-10" dirty="0">
                <a:solidFill>
                  <a:srgbClr val="FFFFFF"/>
                </a:solidFill>
                <a:latin typeface="Cambria"/>
                <a:cs typeface="Cambria"/>
              </a:rPr>
              <a:t> </a:t>
            </a:r>
            <a:r>
              <a:rPr sz="1650" spc="80" dirty="0">
                <a:solidFill>
                  <a:srgbClr val="FFFFFF"/>
                </a:solidFill>
                <a:latin typeface="Cambria"/>
                <a:cs typeface="Cambria"/>
              </a:rPr>
              <a:t>you</a:t>
            </a:r>
            <a:r>
              <a:rPr sz="1650" spc="30" dirty="0">
                <a:solidFill>
                  <a:srgbClr val="FFFFFF"/>
                </a:solidFill>
                <a:latin typeface="Cambria"/>
                <a:cs typeface="Cambria"/>
              </a:rPr>
              <a:t> </a:t>
            </a:r>
            <a:r>
              <a:rPr sz="1650" spc="55" dirty="0">
                <a:solidFill>
                  <a:srgbClr val="FFFFFF"/>
                </a:solidFill>
                <a:latin typeface="Cambria"/>
                <a:cs typeface="Cambria"/>
              </a:rPr>
              <a:t>have</a:t>
            </a:r>
            <a:r>
              <a:rPr sz="1650" spc="35" dirty="0">
                <a:solidFill>
                  <a:srgbClr val="FFFFFF"/>
                </a:solidFill>
                <a:latin typeface="Cambria"/>
                <a:cs typeface="Cambria"/>
              </a:rPr>
              <a:t> </a:t>
            </a:r>
            <a:r>
              <a:rPr sz="1650" spc="65" dirty="0">
                <a:solidFill>
                  <a:srgbClr val="FFFFFF"/>
                </a:solidFill>
                <a:latin typeface="Cambria"/>
                <a:cs typeface="Cambria"/>
              </a:rPr>
              <a:t>any </a:t>
            </a:r>
            <a:r>
              <a:rPr sz="1650" spc="-350" dirty="0">
                <a:solidFill>
                  <a:srgbClr val="FFFFFF"/>
                </a:solidFill>
                <a:latin typeface="Cambria"/>
                <a:cs typeface="Cambria"/>
              </a:rPr>
              <a:t> </a:t>
            </a:r>
            <a:r>
              <a:rPr sz="1650" spc="70" dirty="0">
                <a:solidFill>
                  <a:srgbClr val="FFFFFF"/>
                </a:solidFill>
                <a:latin typeface="Cambria"/>
                <a:cs typeface="Cambria"/>
              </a:rPr>
              <a:t>questions</a:t>
            </a:r>
            <a:r>
              <a:rPr lang="en-US" sz="1650" spc="70" dirty="0">
                <a:solidFill>
                  <a:srgbClr val="FFFFFF"/>
                </a:solidFill>
                <a:latin typeface="Cambria"/>
                <a:cs typeface="Cambria"/>
              </a:rPr>
              <a:t>?</a:t>
            </a:r>
          </a:p>
          <a:p>
            <a:pPr marL="12700" marR="5080" algn="ctr">
              <a:lnSpc>
                <a:spcPts val="1680"/>
              </a:lnSpc>
              <a:spcBef>
                <a:spcPts val="434"/>
              </a:spcBef>
            </a:pPr>
            <a:r>
              <a:rPr lang="en-US" sz="850" u="sng" spc="70" dirty="0">
                <a:solidFill>
                  <a:srgbClr val="FFFFFF"/>
                </a:solidFill>
                <a:latin typeface="Trebuchet MS" panose="020B0603020202020204" pitchFamily="34" charset="0"/>
                <a:cs typeface="Cambria"/>
              </a:rPr>
              <a:t>moinul.hossain.Bhuiyan@g.bracu.ac.bd</a:t>
            </a:r>
            <a:endParaRPr sz="850" u="sng" dirty="0">
              <a:latin typeface="Trebuchet MS" panose="020B0603020202020204" pitchFamily="34" charset="0"/>
              <a:cs typeface="Cambria"/>
            </a:endParaRPr>
          </a:p>
        </p:txBody>
      </p:sp>
      <p:sp>
        <p:nvSpPr>
          <p:cNvPr id="4" name="object 4"/>
          <p:cNvSpPr/>
          <p:nvPr/>
        </p:nvSpPr>
        <p:spPr>
          <a:xfrm>
            <a:off x="732650" y="1385951"/>
            <a:ext cx="1927225" cy="30480"/>
          </a:xfrm>
          <a:custGeom>
            <a:avLst/>
            <a:gdLst/>
            <a:ahLst/>
            <a:cxnLst/>
            <a:rect l="l" t="t" r="r" b="b"/>
            <a:pathLst>
              <a:path w="1927225" h="30480">
                <a:moveTo>
                  <a:pt x="1927110" y="0"/>
                </a:moveTo>
                <a:lnTo>
                  <a:pt x="0" y="0"/>
                </a:lnTo>
                <a:lnTo>
                  <a:pt x="0" y="30441"/>
                </a:lnTo>
                <a:lnTo>
                  <a:pt x="1927110" y="30441"/>
                </a:lnTo>
                <a:lnTo>
                  <a:pt x="1927110" y="0"/>
                </a:lnTo>
                <a:close/>
              </a:path>
            </a:pathLst>
          </a:custGeom>
          <a:solidFill>
            <a:srgbClr val="6FB0DA"/>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12" y="1298544"/>
            <a:ext cx="1475740" cy="1989455"/>
            <a:chOff x="1512" y="1298544"/>
            <a:chExt cx="1475740" cy="1989455"/>
          </a:xfrm>
        </p:grpSpPr>
        <p:sp>
          <p:nvSpPr>
            <p:cNvPr id="3" name="object 3"/>
            <p:cNvSpPr/>
            <p:nvPr/>
          </p:nvSpPr>
          <p:spPr>
            <a:xfrm>
              <a:off x="1512" y="2174022"/>
              <a:ext cx="1475740" cy="1114425"/>
            </a:xfrm>
            <a:custGeom>
              <a:avLst/>
              <a:gdLst/>
              <a:ahLst/>
              <a:cxnLst/>
              <a:rect l="l" t="t" r="r" b="b"/>
              <a:pathLst>
                <a:path w="1475740" h="1114425">
                  <a:moveTo>
                    <a:pt x="445032" y="0"/>
                  </a:moveTo>
                  <a:lnTo>
                    <a:pt x="0" y="444856"/>
                  </a:lnTo>
                  <a:lnTo>
                    <a:pt x="0" y="1113924"/>
                  </a:lnTo>
                  <a:lnTo>
                    <a:pt x="1391791" y="1113924"/>
                  </a:lnTo>
                  <a:lnTo>
                    <a:pt x="1475551" y="1030125"/>
                  </a:lnTo>
                  <a:lnTo>
                    <a:pt x="445032" y="0"/>
                  </a:lnTo>
                  <a:close/>
                </a:path>
              </a:pathLst>
            </a:custGeom>
            <a:solidFill>
              <a:srgbClr val="484C67"/>
            </a:solidFill>
          </p:spPr>
          <p:txBody>
            <a:bodyPr wrap="square" lIns="0" tIns="0" rIns="0" bIns="0" rtlCol="0"/>
            <a:lstStyle/>
            <a:p>
              <a:endParaRPr/>
            </a:p>
          </p:txBody>
        </p:sp>
        <p:sp>
          <p:nvSpPr>
            <p:cNvPr id="4" name="object 4"/>
            <p:cNvSpPr/>
            <p:nvPr/>
          </p:nvSpPr>
          <p:spPr>
            <a:xfrm>
              <a:off x="1512" y="1298544"/>
              <a:ext cx="615950" cy="1231265"/>
            </a:xfrm>
            <a:custGeom>
              <a:avLst/>
              <a:gdLst/>
              <a:ahLst/>
              <a:cxnLst/>
              <a:rect l="l" t="t" r="r" b="b"/>
              <a:pathLst>
                <a:path w="615950" h="1231264">
                  <a:moveTo>
                    <a:pt x="0" y="0"/>
                  </a:moveTo>
                  <a:lnTo>
                    <a:pt x="0" y="1231134"/>
                  </a:lnTo>
                  <a:lnTo>
                    <a:pt x="615564" y="615562"/>
                  </a:lnTo>
                  <a:lnTo>
                    <a:pt x="0" y="0"/>
                  </a:lnTo>
                  <a:close/>
                </a:path>
              </a:pathLst>
            </a:custGeom>
            <a:solidFill>
              <a:srgbClr val="6FB0DA"/>
            </a:solidFill>
          </p:spPr>
          <p:txBody>
            <a:bodyPr wrap="square" lIns="0" tIns="0" rIns="0" bIns="0" rtlCol="0"/>
            <a:lstStyle/>
            <a:p>
              <a:endParaRPr/>
            </a:p>
          </p:txBody>
        </p:sp>
      </p:grpSp>
      <p:sp>
        <p:nvSpPr>
          <p:cNvPr id="5" name="object 5"/>
          <p:cNvSpPr txBox="1"/>
          <p:nvPr/>
        </p:nvSpPr>
        <p:spPr>
          <a:xfrm>
            <a:off x="652188" y="401523"/>
            <a:ext cx="2915285" cy="318135"/>
          </a:xfrm>
          <a:prstGeom prst="rect">
            <a:avLst/>
          </a:prstGeom>
        </p:spPr>
        <p:txBody>
          <a:bodyPr vert="horz" wrap="square" lIns="0" tIns="14604" rIns="0" bIns="0" rtlCol="0">
            <a:spAutoFit/>
          </a:bodyPr>
          <a:lstStyle/>
          <a:p>
            <a:pPr marL="12700">
              <a:lnSpc>
                <a:spcPct val="100000"/>
              </a:lnSpc>
              <a:spcBef>
                <a:spcPts val="114"/>
              </a:spcBef>
            </a:pPr>
            <a:r>
              <a:rPr lang="en-US" sz="1900" dirty="0">
                <a:solidFill>
                  <a:schemeClr val="bg1"/>
                </a:solidFill>
                <a:latin typeface="Cambria"/>
                <a:cs typeface="Cambria"/>
              </a:rPr>
              <a:t>Scenario</a:t>
            </a:r>
          </a:p>
        </p:txBody>
      </p:sp>
      <p:sp>
        <p:nvSpPr>
          <p:cNvPr id="7" name="object 7"/>
          <p:cNvSpPr txBox="1"/>
          <p:nvPr/>
        </p:nvSpPr>
        <p:spPr>
          <a:xfrm>
            <a:off x="838108" y="892022"/>
            <a:ext cx="2543446" cy="1716047"/>
          </a:xfrm>
          <a:prstGeom prst="rect">
            <a:avLst/>
          </a:prstGeom>
        </p:spPr>
        <p:txBody>
          <a:bodyPr vert="horz" wrap="square" lIns="0" tIns="15875" rIns="0" bIns="0" rtlCol="0">
            <a:spAutoFit/>
          </a:bodyPr>
          <a:lstStyle/>
          <a:p>
            <a:pPr marL="90805" marR="5080" indent="-78740">
              <a:lnSpc>
                <a:spcPct val="101099"/>
              </a:lnSpc>
              <a:spcBef>
                <a:spcPts val="125"/>
              </a:spcBef>
            </a:pPr>
            <a:r>
              <a:rPr lang="en-US" sz="1000" dirty="0">
                <a:solidFill>
                  <a:schemeClr val="bg1"/>
                </a:solidFill>
                <a:latin typeface="Arial" panose="020B0604020202020204" pitchFamily="34" charset="0"/>
                <a:cs typeface="Arial" panose="020B0604020202020204" pitchFamily="34" charset="0"/>
              </a:rPr>
              <a:t>Pakistan's agricultural sector is crucial for its economy, as it imports various products, including tea. The country's tea production has increased annually, with black tea production increasing by 3.0% and green tea by 5.4%. Pakistan is the second-largest tea importer globally, causing a significant import bill. To address this issue, the National Tea Research Institute was established in 1986, establishing a tea garden and a tea-processing unit.</a:t>
            </a:r>
            <a:endParaRPr sz="1000" dirty="0">
              <a:solidFill>
                <a:schemeClr val="bg1"/>
              </a:solidFill>
              <a:latin typeface="Arial" panose="020B0604020202020204" pitchFamily="34" charset="0"/>
              <a:cs typeface="Arial" panose="020B0604020202020204" pitchFamily="34" charset="0"/>
            </a:endParaRPr>
          </a:p>
        </p:txBody>
      </p:sp>
      <p:sp>
        <p:nvSpPr>
          <p:cNvPr id="8" name="object 8"/>
          <p:cNvSpPr/>
          <p:nvPr/>
        </p:nvSpPr>
        <p:spPr>
          <a:xfrm>
            <a:off x="595581" y="781640"/>
            <a:ext cx="1294130" cy="30480"/>
          </a:xfrm>
          <a:custGeom>
            <a:avLst/>
            <a:gdLst/>
            <a:ahLst/>
            <a:cxnLst/>
            <a:rect l="l" t="t" r="r" b="b"/>
            <a:pathLst>
              <a:path w="1294130" h="30480">
                <a:moveTo>
                  <a:pt x="1293863" y="0"/>
                </a:moveTo>
                <a:lnTo>
                  <a:pt x="0" y="0"/>
                </a:lnTo>
                <a:lnTo>
                  <a:pt x="0" y="30454"/>
                </a:lnTo>
                <a:lnTo>
                  <a:pt x="1293863" y="30454"/>
                </a:lnTo>
                <a:lnTo>
                  <a:pt x="1293863" y="0"/>
                </a:lnTo>
                <a:close/>
              </a:path>
            </a:pathLst>
          </a:custGeom>
          <a:solidFill>
            <a:srgbClr val="6FB0DA"/>
          </a:solidFill>
        </p:spPr>
        <p:txBody>
          <a:bodyPr wrap="square" lIns="0" tIns="0" rIns="0" bIns="0" rtlCol="0"/>
          <a:lstStyle/>
          <a:p>
            <a:endParaRPr/>
          </a:p>
        </p:txBody>
      </p:sp>
      <p:pic>
        <p:nvPicPr>
          <p:cNvPr id="9" name="object 9"/>
          <p:cNvPicPr/>
          <p:nvPr/>
        </p:nvPicPr>
        <p:blipFill>
          <a:blip r:embed="rId2" cstate="print"/>
          <a:stretch>
            <a:fillRect/>
          </a:stretch>
        </p:blipFill>
        <p:spPr>
          <a:xfrm>
            <a:off x="3561948" y="1038225"/>
            <a:ext cx="2036673" cy="20366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12" y="0"/>
            <a:ext cx="820419" cy="853440"/>
          </a:xfrm>
          <a:custGeom>
            <a:avLst/>
            <a:gdLst/>
            <a:ahLst/>
            <a:cxnLst/>
            <a:rect l="l" t="t" r="r" b="b"/>
            <a:pathLst>
              <a:path w="820419" h="853440">
                <a:moveTo>
                  <a:pt x="522571" y="0"/>
                </a:moveTo>
                <a:lnTo>
                  <a:pt x="6352" y="0"/>
                </a:lnTo>
                <a:lnTo>
                  <a:pt x="0" y="6352"/>
                </a:lnTo>
                <a:lnTo>
                  <a:pt x="0" y="588633"/>
                </a:lnTo>
                <a:lnTo>
                  <a:pt x="264461" y="853095"/>
                </a:lnTo>
                <a:lnTo>
                  <a:pt x="820067" y="297490"/>
                </a:lnTo>
                <a:lnTo>
                  <a:pt x="522571" y="0"/>
                </a:lnTo>
                <a:close/>
              </a:path>
            </a:pathLst>
          </a:custGeom>
          <a:solidFill>
            <a:srgbClr val="484C67"/>
          </a:solidFill>
        </p:spPr>
        <p:txBody>
          <a:bodyPr wrap="square" lIns="0" tIns="0" rIns="0" bIns="0" rtlCol="0"/>
          <a:lstStyle/>
          <a:p>
            <a:endParaRPr/>
          </a:p>
        </p:txBody>
      </p:sp>
      <p:grpSp>
        <p:nvGrpSpPr>
          <p:cNvPr id="3" name="object 3"/>
          <p:cNvGrpSpPr/>
          <p:nvPr/>
        </p:nvGrpSpPr>
        <p:grpSpPr>
          <a:xfrm>
            <a:off x="1512" y="0"/>
            <a:ext cx="2413000" cy="3288029"/>
            <a:chOff x="1512" y="0"/>
            <a:chExt cx="2413000" cy="3288029"/>
          </a:xfrm>
        </p:grpSpPr>
        <p:sp>
          <p:nvSpPr>
            <p:cNvPr id="4" name="object 4"/>
            <p:cNvSpPr/>
            <p:nvPr/>
          </p:nvSpPr>
          <p:spPr>
            <a:xfrm>
              <a:off x="317647" y="2034374"/>
              <a:ext cx="2061210" cy="1254125"/>
            </a:xfrm>
            <a:custGeom>
              <a:avLst/>
              <a:gdLst/>
              <a:ahLst/>
              <a:cxnLst/>
              <a:rect l="l" t="t" r="r" b="b"/>
              <a:pathLst>
                <a:path w="2061210" h="1254125">
                  <a:moveTo>
                    <a:pt x="1030922" y="0"/>
                  </a:moveTo>
                  <a:lnTo>
                    <a:pt x="0" y="1030520"/>
                  </a:lnTo>
                  <a:lnTo>
                    <a:pt x="223138" y="1253572"/>
                  </a:lnTo>
                  <a:lnTo>
                    <a:pt x="1838088" y="1253572"/>
                  </a:lnTo>
                  <a:lnTo>
                    <a:pt x="2061054" y="1030520"/>
                  </a:lnTo>
                  <a:lnTo>
                    <a:pt x="1030922" y="0"/>
                  </a:lnTo>
                  <a:close/>
                </a:path>
              </a:pathLst>
            </a:custGeom>
            <a:solidFill>
              <a:srgbClr val="484C67"/>
            </a:solidFill>
          </p:spPr>
          <p:txBody>
            <a:bodyPr wrap="square" lIns="0" tIns="0" rIns="0" bIns="0" rtlCol="0"/>
            <a:lstStyle/>
            <a:p>
              <a:endParaRPr/>
            </a:p>
          </p:txBody>
        </p:sp>
        <p:sp>
          <p:nvSpPr>
            <p:cNvPr id="5" name="object 5"/>
            <p:cNvSpPr/>
            <p:nvPr/>
          </p:nvSpPr>
          <p:spPr>
            <a:xfrm>
              <a:off x="1512" y="957239"/>
              <a:ext cx="1294765" cy="2061210"/>
            </a:xfrm>
            <a:custGeom>
              <a:avLst/>
              <a:gdLst/>
              <a:ahLst/>
              <a:cxnLst/>
              <a:rect l="l" t="t" r="r" b="b"/>
              <a:pathLst>
                <a:path w="1294765" h="2061210">
                  <a:moveTo>
                    <a:pt x="263949" y="0"/>
                  </a:moveTo>
                  <a:lnTo>
                    <a:pt x="0" y="264053"/>
                  </a:lnTo>
                  <a:lnTo>
                    <a:pt x="0" y="1797205"/>
                  </a:lnTo>
                  <a:lnTo>
                    <a:pt x="263949" y="2061054"/>
                  </a:lnTo>
                  <a:lnTo>
                    <a:pt x="1294482" y="1030925"/>
                  </a:lnTo>
                  <a:lnTo>
                    <a:pt x="263949" y="0"/>
                  </a:lnTo>
                  <a:close/>
                </a:path>
              </a:pathLst>
            </a:custGeom>
            <a:solidFill>
              <a:srgbClr val="6FB0DA"/>
            </a:solidFill>
          </p:spPr>
          <p:txBody>
            <a:bodyPr wrap="square" lIns="0" tIns="0" rIns="0" bIns="0" rtlCol="0"/>
            <a:lstStyle/>
            <a:p>
              <a:endParaRPr/>
            </a:p>
          </p:txBody>
        </p:sp>
        <p:pic>
          <p:nvPicPr>
            <p:cNvPr id="6" name="object 6"/>
            <p:cNvPicPr/>
            <p:nvPr/>
          </p:nvPicPr>
          <p:blipFill>
            <a:blip r:embed="rId2" cstate="print"/>
            <a:stretch>
              <a:fillRect/>
            </a:stretch>
          </p:blipFill>
          <p:spPr>
            <a:xfrm>
              <a:off x="377321" y="0"/>
              <a:ext cx="2036670" cy="1933538"/>
            </a:xfrm>
            <a:prstGeom prst="rect">
              <a:avLst/>
            </a:prstGeom>
          </p:spPr>
        </p:pic>
      </p:grpSp>
      <p:sp>
        <p:nvSpPr>
          <p:cNvPr id="7" name="object 7"/>
          <p:cNvSpPr txBox="1">
            <a:spLocks noGrp="1"/>
          </p:cNvSpPr>
          <p:nvPr>
            <p:ph type="title"/>
          </p:nvPr>
        </p:nvSpPr>
        <p:spPr>
          <a:xfrm>
            <a:off x="2927350" y="1823611"/>
            <a:ext cx="2282190" cy="667490"/>
          </a:xfrm>
          <a:prstGeom prst="rect">
            <a:avLst/>
          </a:prstGeom>
        </p:spPr>
        <p:txBody>
          <a:bodyPr vert="horz" wrap="square" lIns="0" tIns="13335" rIns="0" bIns="0" rtlCol="0">
            <a:spAutoFit/>
          </a:bodyPr>
          <a:lstStyle/>
          <a:p>
            <a:pPr marL="12700">
              <a:lnSpc>
                <a:spcPct val="100000"/>
              </a:lnSpc>
              <a:spcBef>
                <a:spcPts val="105"/>
              </a:spcBef>
            </a:pPr>
            <a:r>
              <a:rPr lang="en-US" sz="850" dirty="0">
                <a:solidFill>
                  <a:schemeClr val="accent6">
                    <a:lumMod val="75000"/>
                  </a:schemeClr>
                </a:solidFill>
                <a:latin typeface="Trebuchet MS" panose="020B0603020202020204" pitchFamily="34" charset="0"/>
              </a:rPr>
              <a:t>1. How to calibrate the selected CSM? </a:t>
            </a:r>
            <a:br>
              <a:rPr lang="en-US" sz="850" dirty="0">
                <a:solidFill>
                  <a:schemeClr val="accent6">
                    <a:lumMod val="75000"/>
                  </a:schemeClr>
                </a:solidFill>
                <a:latin typeface="Trebuchet MS" panose="020B0603020202020204" pitchFamily="34" charset="0"/>
              </a:rPr>
            </a:br>
            <a:r>
              <a:rPr lang="en-US" sz="850" dirty="0">
                <a:solidFill>
                  <a:schemeClr val="accent6">
                    <a:lumMod val="75000"/>
                  </a:schemeClr>
                </a:solidFill>
                <a:latin typeface="Trebuchet MS" panose="020B0603020202020204" pitchFamily="34" charset="0"/>
              </a:rPr>
              <a:t>2. How do ML regression algorithms perform     for tea yield prediction? </a:t>
            </a:r>
            <a:br>
              <a:rPr lang="en-US" sz="850" dirty="0">
                <a:solidFill>
                  <a:schemeClr val="accent6">
                    <a:lumMod val="75000"/>
                  </a:schemeClr>
                </a:solidFill>
                <a:latin typeface="Trebuchet MS" panose="020B0603020202020204" pitchFamily="34" charset="0"/>
              </a:rPr>
            </a:br>
            <a:r>
              <a:rPr lang="en-US" sz="850" dirty="0">
                <a:solidFill>
                  <a:schemeClr val="accent6">
                    <a:lumMod val="75000"/>
                  </a:schemeClr>
                </a:solidFill>
                <a:latin typeface="Trebuchet MS" panose="020B0603020202020204" pitchFamily="34" charset="0"/>
              </a:rPr>
              <a:t>3. Which technique from both ML and CSM performs better for tea yield prediction?</a:t>
            </a:r>
            <a:endParaRPr sz="850" spc="100" dirty="0">
              <a:solidFill>
                <a:schemeClr val="accent6">
                  <a:lumMod val="75000"/>
                </a:schemeClr>
              </a:solidFill>
              <a:latin typeface="Trebuchet MS" panose="020B0603020202020204" pitchFamily="34" charset="0"/>
            </a:endParaRPr>
          </a:p>
        </p:txBody>
      </p:sp>
      <p:sp>
        <p:nvSpPr>
          <p:cNvPr id="9" name="object 9"/>
          <p:cNvSpPr txBox="1"/>
          <p:nvPr/>
        </p:nvSpPr>
        <p:spPr>
          <a:xfrm>
            <a:off x="2622550" y="581025"/>
            <a:ext cx="3048000" cy="1196866"/>
          </a:xfrm>
          <a:prstGeom prst="rect">
            <a:avLst/>
          </a:prstGeom>
        </p:spPr>
        <p:txBody>
          <a:bodyPr vert="horz" wrap="square" lIns="0" tIns="15875" rIns="0" bIns="0" rtlCol="0">
            <a:spAutoFit/>
          </a:bodyPr>
          <a:lstStyle/>
          <a:p>
            <a:pPr marL="12700" marR="5080">
              <a:lnSpc>
                <a:spcPct val="101099"/>
              </a:lnSpc>
              <a:spcBef>
                <a:spcPts val="125"/>
              </a:spcBef>
            </a:pPr>
            <a:r>
              <a:rPr lang="en-US" sz="850" dirty="0">
                <a:solidFill>
                  <a:schemeClr val="bg1"/>
                </a:solidFill>
                <a:latin typeface="Trebuchet MS"/>
                <a:cs typeface="Trebuchet MS"/>
              </a:rPr>
              <a:t>This study uses machine learning techniques and crop simulation models to predict tea yield in Pakistan using weather, crop, soil, and </a:t>
            </a:r>
            <a:r>
              <a:rPr lang="en-US" sz="850" dirty="0" err="1">
                <a:solidFill>
                  <a:schemeClr val="bg1"/>
                </a:solidFill>
                <a:latin typeface="Trebuchet MS"/>
                <a:cs typeface="Trebuchet MS"/>
              </a:rPr>
              <a:t>agro</a:t>
            </a:r>
            <a:r>
              <a:rPr lang="en-US" sz="850" dirty="0">
                <a:solidFill>
                  <a:schemeClr val="bg1"/>
                </a:solidFill>
                <a:latin typeface="Trebuchet MS"/>
                <a:cs typeface="Trebuchet MS"/>
              </a:rPr>
              <a:t>-management data. The </a:t>
            </a:r>
            <a:r>
              <a:rPr lang="en-US" sz="850" dirty="0" err="1">
                <a:solidFill>
                  <a:schemeClr val="bg1"/>
                </a:solidFill>
                <a:latin typeface="Trebuchet MS"/>
                <a:cs typeface="Trebuchet MS"/>
              </a:rPr>
              <a:t>AquaCrop</a:t>
            </a:r>
            <a:r>
              <a:rPr lang="en-US" sz="850" dirty="0">
                <a:solidFill>
                  <a:schemeClr val="bg1"/>
                </a:solidFill>
                <a:latin typeface="Trebuchet MS"/>
                <a:cs typeface="Trebuchet MS"/>
              </a:rPr>
              <a:t> simulation model, which requires fewer parameters, was validated and used to improve tea yield prediction. This approach combines multiple data sources to provide a forecast before plucking leaves. This study presents a new paradigm for predicting tea yield in various regions using CSMs, addressing specific research questions.</a:t>
            </a:r>
            <a:endParaRPr sz="850" dirty="0">
              <a:solidFill>
                <a:schemeClr val="bg1"/>
              </a:solidFill>
              <a:latin typeface="Trebuchet MS"/>
              <a:cs typeface="Trebuchet MS"/>
            </a:endParaRPr>
          </a:p>
        </p:txBody>
      </p:sp>
      <p:sp>
        <p:nvSpPr>
          <p:cNvPr id="10" name="object 10"/>
          <p:cNvSpPr/>
          <p:nvPr/>
        </p:nvSpPr>
        <p:spPr>
          <a:xfrm>
            <a:off x="2622550" y="504825"/>
            <a:ext cx="1141730" cy="30480"/>
          </a:xfrm>
          <a:custGeom>
            <a:avLst/>
            <a:gdLst/>
            <a:ahLst/>
            <a:cxnLst/>
            <a:rect l="l" t="t" r="r" b="b"/>
            <a:pathLst>
              <a:path w="1141729" h="30480">
                <a:moveTo>
                  <a:pt x="1141641" y="0"/>
                </a:moveTo>
                <a:lnTo>
                  <a:pt x="0" y="0"/>
                </a:lnTo>
                <a:lnTo>
                  <a:pt x="0" y="30454"/>
                </a:lnTo>
                <a:lnTo>
                  <a:pt x="1141641" y="30454"/>
                </a:lnTo>
                <a:lnTo>
                  <a:pt x="1141641" y="0"/>
                </a:lnTo>
                <a:close/>
              </a:path>
            </a:pathLst>
          </a:custGeom>
          <a:solidFill>
            <a:srgbClr val="6FB0DA"/>
          </a:solidFill>
        </p:spPr>
        <p:txBody>
          <a:bodyPr wrap="square" lIns="0" tIns="0" rIns="0" bIns="0" rtlCol="0"/>
          <a:lstStyle/>
          <a:p>
            <a:endParaRPr/>
          </a:p>
        </p:txBody>
      </p:sp>
      <p:sp>
        <p:nvSpPr>
          <p:cNvPr id="12" name="TextBox 11">
            <a:extLst>
              <a:ext uri="{FF2B5EF4-FFF2-40B4-BE49-F238E27FC236}">
                <a16:creationId xmlns:a16="http://schemas.microsoft.com/office/drawing/2014/main" id="{A4B83533-7FD5-271E-8A23-4517648432B6}"/>
              </a:ext>
            </a:extLst>
          </p:cNvPr>
          <p:cNvSpPr txBox="1"/>
          <p:nvPr/>
        </p:nvSpPr>
        <p:spPr>
          <a:xfrm>
            <a:off x="2602171" y="2550956"/>
            <a:ext cx="2929178" cy="484748"/>
          </a:xfrm>
          <a:prstGeom prst="rect">
            <a:avLst/>
          </a:prstGeom>
          <a:noFill/>
        </p:spPr>
        <p:txBody>
          <a:bodyPr wrap="square">
            <a:spAutoFit/>
          </a:bodyPr>
          <a:lstStyle/>
          <a:p>
            <a:r>
              <a:rPr lang="en-US" sz="850" dirty="0">
                <a:solidFill>
                  <a:schemeClr val="bg2"/>
                </a:solidFill>
                <a:latin typeface="Trebuchet MS" panose="020B0603020202020204" pitchFamily="34" charset="0"/>
              </a:rPr>
              <a:t>Machine learning and CSMs are used to predict annual crop yields, but no significant work is done for perennial crops like trees, requiring further research.</a:t>
            </a:r>
          </a:p>
        </p:txBody>
      </p:sp>
      <p:sp>
        <p:nvSpPr>
          <p:cNvPr id="14" name="TextBox 13">
            <a:extLst>
              <a:ext uri="{FF2B5EF4-FFF2-40B4-BE49-F238E27FC236}">
                <a16:creationId xmlns:a16="http://schemas.microsoft.com/office/drawing/2014/main" id="{2FAE08EA-F926-957F-3B5D-D95003B66BA0}"/>
              </a:ext>
            </a:extLst>
          </p:cNvPr>
          <p:cNvSpPr txBox="1"/>
          <p:nvPr/>
        </p:nvSpPr>
        <p:spPr>
          <a:xfrm>
            <a:off x="2760848" y="135493"/>
            <a:ext cx="2987298" cy="369332"/>
          </a:xfrm>
          <a:prstGeom prst="rect">
            <a:avLst/>
          </a:prstGeom>
          <a:noFill/>
        </p:spPr>
        <p:txBody>
          <a:bodyPr wrap="square">
            <a:spAutoFit/>
          </a:bodyPr>
          <a:lstStyle/>
          <a:p>
            <a:r>
              <a:rPr lang="en-US" dirty="0">
                <a:solidFill>
                  <a:schemeClr val="bg2"/>
                </a:solidFill>
              </a:rPr>
              <a:t>GOALS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2800" y="0"/>
            <a:ext cx="1083310" cy="541655"/>
          </a:xfrm>
          <a:custGeom>
            <a:avLst/>
            <a:gdLst/>
            <a:ahLst/>
            <a:cxnLst/>
            <a:rect l="l" t="t" r="r" b="b"/>
            <a:pathLst>
              <a:path w="1083310" h="541655">
                <a:moveTo>
                  <a:pt x="1082975" y="0"/>
                </a:moveTo>
                <a:lnTo>
                  <a:pt x="0" y="0"/>
                </a:lnTo>
                <a:lnTo>
                  <a:pt x="541483" y="541483"/>
                </a:lnTo>
                <a:lnTo>
                  <a:pt x="1082975" y="0"/>
                </a:lnTo>
                <a:close/>
              </a:path>
            </a:pathLst>
          </a:custGeom>
          <a:solidFill>
            <a:srgbClr val="6FB0DA"/>
          </a:solidFill>
        </p:spPr>
        <p:txBody>
          <a:bodyPr wrap="square" lIns="0" tIns="0" rIns="0" bIns="0" rtlCol="0"/>
          <a:lstStyle/>
          <a:p>
            <a:endParaRPr/>
          </a:p>
        </p:txBody>
      </p:sp>
      <p:grpSp>
        <p:nvGrpSpPr>
          <p:cNvPr id="3" name="object 3"/>
          <p:cNvGrpSpPr/>
          <p:nvPr/>
        </p:nvGrpSpPr>
        <p:grpSpPr>
          <a:xfrm>
            <a:off x="1512" y="1009211"/>
            <a:ext cx="571500" cy="1111250"/>
            <a:chOff x="1512" y="1009211"/>
            <a:chExt cx="571500" cy="1111250"/>
          </a:xfrm>
        </p:grpSpPr>
        <p:sp>
          <p:nvSpPr>
            <p:cNvPr id="4" name="object 4"/>
            <p:cNvSpPr/>
            <p:nvPr/>
          </p:nvSpPr>
          <p:spPr>
            <a:xfrm>
              <a:off x="1512" y="1181075"/>
              <a:ext cx="571500" cy="939800"/>
            </a:xfrm>
            <a:custGeom>
              <a:avLst/>
              <a:gdLst/>
              <a:ahLst/>
              <a:cxnLst/>
              <a:rect l="l" t="t" r="r" b="b"/>
              <a:pathLst>
                <a:path w="571500" h="939800">
                  <a:moveTo>
                    <a:pt x="187320" y="0"/>
                  </a:moveTo>
                  <a:lnTo>
                    <a:pt x="0" y="187320"/>
                  </a:lnTo>
                  <a:lnTo>
                    <a:pt x="0" y="923890"/>
                  </a:lnTo>
                  <a:lnTo>
                    <a:pt x="15442" y="939332"/>
                  </a:lnTo>
                  <a:lnTo>
                    <a:pt x="571048" y="383727"/>
                  </a:lnTo>
                  <a:lnTo>
                    <a:pt x="187320" y="0"/>
                  </a:lnTo>
                  <a:close/>
                </a:path>
              </a:pathLst>
            </a:custGeom>
            <a:solidFill>
              <a:srgbClr val="484C67"/>
            </a:solidFill>
          </p:spPr>
          <p:txBody>
            <a:bodyPr wrap="square" lIns="0" tIns="0" rIns="0" bIns="0" rtlCol="0"/>
            <a:lstStyle/>
            <a:p>
              <a:endParaRPr/>
            </a:p>
          </p:txBody>
        </p:sp>
        <p:sp>
          <p:nvSpPr>
            <p:cNvPr id="5" name="object 5"/>
            <p:cNvSpPr/>
            <p:nvPr/>
          </p:nvSpPr>
          <p:spPr>
            <a:xfrm>
              <a:off x="1512" y="1009211"/>
              <a:ext cx="217804" cy="420370"/>
            </a:xfrm>
            <a:custGeom>
              <a:avLst/>
              <a:gdLst/>
              <a:ahLst/>
              <a:cxnLst/>
              <a:rect l="l" t="t" r="r" b="b"/>
              <a:pathLst>
                <a:path w="217804" h="420369">
                  <a:moveTo>
                    <a:pt x="15439" y="0"/>
                  </a:moveTo>
                  <a:lnTo>
                    <a:pt x="0" y="15439"/>
                  </a:lnTo>
                  <a:lnTo>
                    <a:pt x="0" y="419948"/>
                  </a:lnTo>
                  <a:lnTo>
                    <a:pt x="217693" y="202249"/>
                  </a:lnTo>
                  <a:lnTo>
                    <a:pt x="15439" y="0"/>
                  </a:lnTo>
                  <a:close/>
                </a:path>
              </a:pathLst>
            </a:custGeom>
            <a:solidFill>
              <a:srgbClr val="6FB0DA"/>
            </a:solidFill>
          </p:spPr>
          <p:txBody>
            <a:bodyPr wrap="square" lIns="0" tIns="0" rIns="0" bIns="0" rtlCol="0"/>
            <a:lstStyle/>
            <a:p>
              <a:endParaRPr/>
            </a:p>
          </p:txBody>
        </p:sp>
      </p:grpSp>
      <p:grpSp>
        <p:nvGrpSpPr>
          <p:cNvPr id="6" name="object 6"/>
          <p:cNvGrpSpPr/>
          <p:nvPr/>
        </p:nvGrpSpPr>
        <p:grpSpPr>
          <a:xfrm>
            <a:off x="0" y="0"/>
            <a:ext cx="1702082" cy="3288792"/>
            <a:chOff x="0" y="0"/>
            <a:chExt cx="1702082" cy="3288792"/>
          </a:xfrm>
        </p:grpSpPr>
        <p:pic>
          <p:nvPicPr>
            <p:cNvPr id="9" name="object 9"/>
            <p:cNvPicPr/>
            <p:nvPr/>
          </p:nvPicPr>
          <p:blipFill>
            <a:blip r:embed="rId2" cstate="print"/>
            <a:stretch>
              <a:fillRect/>
            </a:stretch>
          </p:blipFill>
          <p:spPr>
            <a:xfrm>
              <a:off x="0" y="1672270"/>
              <a:ext cx="1702082" cy="1616522"/>
            </a:xfrm>
            <a:prstGeom prst="rect">
              <a:avLst/>
            </a:prstGeom>
          </p:spPr>
        </p:pic>
        <p:pic>
          <p:nvPicPr>
            <p:cNvPr id="10" name="object 10"/>
            <p:cNvPicPr/>
            <p:nvPr/>
          </p:nvPicPr>
          <p:blipFill>
            <a:blip r:embed="rId3" cstate="print"/>
            <a:stretch>
              <a:fillRect/>
            </a:stretch>
          </p:blipFill>
          <p:spPr>
            <a:xfrm>
              <a:off x="0" y="0"/>
              <a:ext cx="1520833" cy="1475231"/>
            </a:xfrm>
            <a:prstGeom prst="rect">
              <a:avLst/>
            </a:prstGeom>
          </p:spPr>
        </p:pic>
      </p:grpSp>
      <p:sp>
        <p:nvSpPr>
          <p:cNvPr id="11" name="object 11"/>
          <p:cNvSpPr txBox="1">
            <a:spLocks noGrp="1"/>
          </p:cNvSpPr>
          <p:nvPr>
            <p:ph type="title"/>
          </p:nvPr>
        </p:nvSpPr>
        <p:spPr>
          <a:xfrm>
            <a:off x="2698750" y="279562"/>
            <a:ext cx="2312670" cy="332740"/>
          </a:xfrm>
          <a:prstGeom prst="rect">
            <a:avLst/>
          </a:prstGeom>
        </p:spPr>
        <p:txBody>
          <a:bodyPr vert="horz" wrap="square" lIns="0" tIns="13970" rIns="0" bIns="0" rtlCol="0">
            <a:spAutoFit/>
          </a:bodyPr>
          <a:lstStyle/>
          <a:p>
            <a:pPr marL="12700">
              <a:lnSpc>
                <a:spcPct val="100000"/>
              </a:lnSpc>
              <a:spcBef>
                <a:spcPts val="110"/>
              </a:spcBef>
            </a:pPr>
            <a:r>
              <a:rPr lang="en-US" sz="2000" dirty="0"/>
              <a:t>Existing Methods</a:t>
            </a:r>
            <a:endParaRPr sz="2000" dirty="0"/>
          </a:p>
        </p:txBody>
      </p:sp>
      <p:sp>
        <p:nvSpPr>
          <p:cNvPr id="13" name="object 13"/>
          <p:cNvSpPr txBox="1"/>
          <p:nvPr/>
        </p:nvSpPr>
        <p:spPr>
          <a:xfrm>
            <a:off x="1631949" y="926028"/>
            <a:ext cx="4044825" cy="1725216"/>
          </a:xfrm>
          <a:prstGeom prst="rect">
            <a:avLst/>
          </a:prstGeom>
        </p:spPr>
        <p:txBody>
          <a:bodyPr vert="horz" wrap="square" lIns="0" tIns="15875" rIns="0" bIns="0" rtlCol="0">
            <a:spAutoFit/>
          </a:bodyPr>
          <a:lstStyle/>
          <a:p>
            <a:pPr marL="12700" marR="5080" algn="just">
              <a:lnSpc>
                <a:spcPct val="101099"/>
              </a:lnSpc>
              <a:spcBef>
                <a:spcPts val="125"/>
              </a:spcBef>
            </a:pPr>
            <a:r>
              <a:rPr lang="en-US" sz="850" dirty="0">
                <a:solidFill>
                  <a:schemeClr val="bg2"/>
                </a:solidFill>
                <a:latin typeface="Trebuchet MS"/>
                <a:cs typeface="Trebuchet MS"/>
              </a:rPr>
              <a:t>Crop yield estimation is crucial for food security and improving management practices. Various methods, including traditional regression, machine learning, and crop growth models, have been developed to provide reliable information about crop production for decision-making and sustainability. Simulation models have been compared to DM techniques for predicting sugarcane yield, with DM techniques being better. Machine learning (ML) techniques are useful for crop estimation and classification, with applications in corn yield prediction, frost damage prediction, and tea yield forecasting. Deep learning (DL) is an advanced approach used for predicting crop yields, using data from various sources like climate, soil, crop, and satellite. ML and DL techniques have been used to predict crop yields, with ANN models outperforming other methods. Climate change has been studied for its impact on tea yield, with monsoon periods resulting in higher yields but lower quality.</a:t>
            </a:r>
            <a:endParaRPr sz="850" dirty="0">
              <a:solidFill>
                <a:schemeClr val="bg2"/>
              </a:solidFill>
              <a:latin typeface="Trebuchet MS"/>
              <a:cs typeface="Trebuchet MS"/>
            </a:endParaRPr>
          </a:p>
        </p:txBody>
      </p:sp>
      <p:sp>
        <p:nvSpPr>
          <p:cNvPr id="14" name="object 14"/>
          <p:cNvSpPr/>
          <p:nvPr/>
        </p:nvSpPr>
        <p:spPr>
          <a:xfrm flipV="1">
            <a:off x="2698750" y="688122"/>
            <a:ext cx="1887487" cy="45719"/>
          </a:xfrm>
          <a:custGeom>
            <a:avLst/>
            <a:gdLst/>
            <a:ahLst/>
            <a:cxnLst/>
            <a:rect l="l" t="t" r="r" b="b"/>
            <a:pathLst>
              <a:path w="1141729" h="30480">
                <a:moveTo>
                  <a:pt x="1141653" y="0"/>
                </a:moveTo>
                <a:lnTo>
                  <a:pt x="0" y="0"/>
                </a:lnTo>
                <a:lnTo>
                  <a:pt x="0" y="30429"/>
                </a:lnTo>
                <a:lnTo>
                  <a:pt x="1141653" y="30429"/>
                </a:lnTo>
                <a:lnTo>
                  <a:pt x="1141653" y="0"/>
                </a:lnTo>
                <a:close/>
              </a:path>
            </a:pathLst>
          </a:custGeom>
          <a:solidFill>
            <a:srgbClr val="6FB0DA"/>
          </a:solid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2800" y="0"/>
            <a:ext cx="1083310" cy="541655"/>
          </a:xfrm>
          <a:custGeom>
            <a:avLst/>
            <a:gdLst/>
            <a:ahLst/>
            <a:cxnLst/>
            <a:rect l="l" t="t" r="r" b="b"/>
            <a:pathLst>
              <a:path w="1083310" h="541655">
                <a:moveTo>
                  <a:pt x="1082975" y="0"/>
                </a:moveTo>
                <a:lnTo>
                  <a:pt x="0" y="0"/>
                </a:lnTo>
                <a:lnTo>
                  <a:pt x="541483" y="541483"/>
                </a:lnTo>
                <a:lnTo>
                  <a:pt x="1082975" y="0"/>
                </a:lnTo>
                <a:close/>
              </a:path>
            </a:pathLst>
          </a:custGeom>
          <a:solidFill>
            <a:srgbClr val="6FB0DA"/>
          </a:solidFill>
        </p:spPr>
        <p:txBody>
          <a:bodyPr wrap="square" lIns="0" tIns="0" rIns="0" bIns="0" rtlCol="0"/>
          <a:lstStyle/>
          <a:p>
            <a:endParaRPr/>
          </a:p>
        </p:txBody>
      </p:sp>
      <p:grpSp>
        <p:nvGrpSpPr>
          <p:cNvPr id="3" name="object 3"/>
          <p:cNvGrpSpPr/>
          <p:nvPr/>
        </p:nvGrpSpPr>
        <p:grpSpPr>
          <a:xfrm>
            <a:off x="1512" y="1009211"/>
            <a:ext cx="571500" cy="1111250"/>
            <a:chOff x="1512" y="1009211"/>
            <a:chExt cx="571500" cy="1111250"/>
          </a:xfrm>
        </p:grpSpPr>
        <p:sp>
          <p:nvSpPr>
            <p:cNvPr id="4" name="object 4"/>
            <p:cNvSpPr/>
            <p:nvPr/>
          </p:nvSpPr>
          <p:spPr>
            <a:xfrm>
              <a:off x="1512" y="1181075"/>
              <a:ext cx="571500" cy="939800"/>
            </a:xfrm>
            <a:custGeom>
              <a:avLst/>
              <a:gdLst/>
              <a:ahLst/>
              <a:cxnLst/>
              <a:rect l="l" t="t" r="r" b="b"/>
              <a:pathLst>
                <a:path w="571500" h="939800">
                  <a:moveTo>
                    <a:pt x="187320" y="0"/>
                  </a:moveTo>
                  <a:lnTo>
                    <a:pt x="0" y="187320"/>
                  </a:lnTo>
                  <a:lnTo>
                    <a:pt x="0" y="923890"/>
                  </a:lnTo>
                  <a:lnTo>
                    <a:pt x="15442" y="939332"/>
                  </a:lnTo>
                  <a:lnTo>
                    <a:pt x="571048" y="383727"/>
                  </a:lnTo>
                  <a:lnTo>
                    <a:pt x="187320" y="0"/>
                  </a:lnTo>
                  <a:close/>
                </a:path>
              </a:pathLst>
            </a:custGeom>
            <a:solidFill>
              <a:srgbClr val="484C67"/>
            </a:solidFill>
          </p:spPr>
          <p:txBody>
            <a:bodyPr wrap="square" lIns="0" tIns="0" rIns="0" bIns="0" rtlCol="0"/>
            <a:lstStyle/>
            <a:p>
              <a:endParaRPr/>
            </a:p>
          </p:txBody>
        </p:sp>
        <p:sp>
          <p:nvSpPr>
            <p:cNvPr id="5" name="object 5"/>
            <p:cNvSpPr/>
            <p:nvPr/>
          </p:nvSpPr>
          <p:spPr>
            <a:xfrm>
              <a:off x="1512" y="1009211"/>
              <a:ext cx="217804" cy="420370"/>
            </a:xfrm>
            <a:custGeom>
              <a:avLst/>
              <a:gdLst/>
              <a:ahLst/>
              <a:cxnLst/>
              <a:rect l="l" t="t" r="r" b="b"/>
              <a:pathLst>
                <a:path w="217804" h="420369">
                  <a:moveTo>
                    <a:pt x="15439" y="0"/>
                  </a:moveTo>
                  <a:lnTo>
                    <a:pt x="0" y="15439"/>
                  </a:lnTo>
                  <a:lnTo>
                    <a:pt x="0" y="419948"/>
                  </a:lnTo>
                  <a:lnTo>
                    <a:pt x="217693" y="202249"/>
                  </a:lnTo>
                  <a:lnTo>
                    <a:pt x="15439" y="0"/>
                  </a:lnTo>
                  <a:close/>
                </a:path>
              </a:pathLst>
            </a:custGeom>
            <a:solidFill>
              <a:srgbClr val="6FB0DA"/>
            </a:solidFill>
          </p:spPr>
          <p:txBody>
            <a:bodyPr wrap="square" lIns="0" tIns="0" rIns="0" bIns="0" rtlCol="0"/>
            <a:lstStyle/>
            <a:p>
              <a:endParaRPr/>
            </a:p>
          </p:txBody>
        </p:sp>
      </p:grpSp>
      <p:grpSp>
        <p:nvGrpSpPr>
          <p:cNvPr id="6" name="object 6"/>
          <p:cNvGrpSpPr/>
          <p:nvPr/>
        </p:nvGrpSpPr>
        <p:grpSpPr>
          <a:xfrm>
            <a:off x="0" y="0"/>
            <a:ext cx="1702082" cy="3288792"/>
            <a:chOff x="0" y="0"/>
            <a:chExt cx="1702082" cy="3288792"/>
          </a:xfrm>
        </p:grpSpPr>
        <p:pic>
          <p:nvPicPr>
            <p:cNvPr id="9" name="object 9"/>
            <p:cNvPicPr/>
            <p:nvPr/>
          </p:nvPicPr>
          <p:blipFill>
            <a:blip r:embed="rId2" cstate="print"/>
            <a:stretch>
              <a:fillRect/>
            </a:stretch>
          </p:blipFill>
          <p:spPr>
            <a:xfrm>
              <a:off x="0" y="1672270"/>
              <a:ext cx="1702082" cy="1616522"/>
            </a:xfrm>
            <a:prstGeom prst="rect">
              <a:avLst/>
            </a:prstGeom>
          </p:spPr>
        </p:pic>
        <p:pic>
          <p:nvPicPr>
            <p:cNvPr id="10" name="object 10"/>
            <p:cNvPicPr/>
            <p:nvPr/>
          </p:nvPicPr>
          <p:blipFill>
            <a:blip r:embed="rId3" cstate="print"/>
            <a:stretch>
              <a:fillRect/>
            </a:stretch>
          </p:blipFill>
          <p:spPr>
            <a:xfrm>
              <a:off x="0" y="0"/>
              <a:ext cx="1520833" cy="1475231"/>
            </a:xfrm>
            <a:prstGeom prst="rect">
              <a:avLst/>
            </a:prstGeom>
          </p:spPr>
        </p:pic>
      </p:grpSp>
      <p:sp>
        <p:nvSpPr>
          <p:cNvPr id="11" name="object 11"/>
          <p:cNvSpPr txBox="1">
            <a:spLocks noGrp="1"/>
          </p:cNvSpPr>
          <p:nvPr>
            <p:ph type="title"/>
          </p:nvPr>
        </p:nvSpPr>
        <p:spPr>
          <a:xfrm>
            <a:off x="2698750" y="279562"/>
            <a:ext cx="2978024" cy="321883"/>
          </a:xfrm>
          <a:prstGeom prst="rect">
            <a:avLst/>
          </a:prstGeom>
        </p:spPr>
        <p:txBody>
          <a:bodyPr vert="horz" wrap="square" lIns="0" tIns="13970" rIns="0" bIns="0" rtlCol="0">
            <a:spAutoFit/>
          </a:bodyPr>
          <a:lstStyle/>
          <a:p>
            <a:pPr marL="12700">
              <a:lnSpc>
                <a:spcPct val="100000"/>
              </a:lnSpc>
              <a:spcBef>
                <a:spcPts val="110"/>
              </a:spcBef>
            </a:pPr>
            <a:r>
              <a:rPr lang="en-US" sz="2000" dirty="0"/>
              <a:t>Existing Methods (contd.)</a:t>
            </a:r>
            <a:endParaRPr sz="2000" dirty="0"/>
          </a:p>
        </p:txBody>
      </p:sp>
      <p:sp>
        <p:nvSpPr>
          <p:cNvPr id="13" name="object 13"/>
          <p:cNvSpPr txBox="1"/>
          <p:nvPr/>
        </p:nvSpPr>
        <p:spPr>
          <a:xfrm>
            <a:off x="1631949" y="926028"/>
            <a:ext cx="4044825" cy="800604"/>
          </a:xfrm>
          <a:prstGeom prst="rect">
            <a:avLst/>
          </a:prstGeom>
        </p:spPr>
        <p:txBody>
          <a:bodyPr vert="horz" wrap="square" lIns="0" tIns="15875" rIns="0" bIns="0" rtlCol="0">
            <a:spAutoFit/>
          </a:bodyPr>
          <a:lstStyle/>
          <a:p>
            <a:pPr marL="12700" marR="5080" algn="just">
              <a:lnSpc>
                <a:spcPct val="101099"/>
              </a:lnSpc>
              <a:spcBef>
                <a:spcPts val="125"/>
              </a:spcBef>
            </a:pPr>
            <a:r>
              <a:rPr lang="en-US" sz="850" dirty="0">
                <a:solidFill>
                  <a:schemeClr val="bg2"/>
                </a:solidFill>
                <a:latin typeface="Trebuchet MS" panose="020B0603020202020204" pitchFamily="34" charset="0"/>
              </a:rPr>
              <a:t>To estimate tea yield, tea growth was simulated using data from tea cultivar TRI 2025 in Sri Lanka. They developed and calibrated a simulation model using climate, soil, and crop data collected from different climatic areas. This model simulated shoot growth, leaf area of the shoot, shoot replacement cycle, dry matter partitioning, and yield. A summary of some of the above-cited work is shown in Table 1.</a:t>
            </a:r>
            <a:endParaRPr sz="850" b="1" dirty="0">
              <a:solidFill>
                <a:schemeClr val="bg2"/>
              </a:solidFill>
              <a:latin typeface="Trebuchet MS" panose="020B0603020202020204" pitchFamily="34" charset="0"/>
              <a:cs typeface="Trebuchet MS"/>
            </a:endParaRPr>
          </a:p>
        </p:txBody>
      </p:sp>
      <p:sp>
        <p:nvSpPr>
          <p:cNvPr id="14" name="object 14"/>
          <p:cNvSpPr/>
          <p:nvPr/>
        </p:nvSpPr>
        <p:spPr>
          <a:xfrm>
            <a:off x="2698750" y="642402"/>
            <a:ext cx="2743200" cy="45719"/>
          </a:xfrm>
          <a:custGeom>
            <a:avLst/>
            <a:gdLst/>
            <a:ahLst/>
            <a:cxnLst/>
            <a:rect l="l" t="t" r="r" b="b"/>
            <a:pathLst>
              <a:path w="1141729" h="30480">
                <a:moveTo>
                  <a:pt x="1141653" y="0"/>
                </a:moveTo>
                <a:lnTo>
                  <a:pt x="0" y="0"/>
                </a:lnTo>
                <a:lnTo>
                  <a:pt x="0" y="30429"/>
                </a:lnTo>
                <a:lnTo>
                  <a:pt x="1141653" y="30429"/>
                </a:lnTo>
                <a:lnTo>
                  <a:pt x="1141653" y="0"/>
                </a:lnTo>
                <a:close/>
              </a:path>
            </a:pathLst>
          </a:custGeom>
          <a:solidFill>
            <a:srgbClr val="6FB0DA"/>
          </a:solidFill>
        </p:spPr>
        <p:txBody>
          <a:bodyPr wrap="square" lIns="0" tIns="0" rIns="0" bIns="0" rtlCol="0"/>
          <a:lstStyle/>
          <a:p>
            <a:endParaRPr/>
          </a:p>
        </p:txBody>
      </p:sp>
      <p:pic>
        <p:nvPicPr>
          <p:cNvPr id="8" name="Picture 7">
            <a:extLst>
              <a:ext uri="{FF2B5EF4-FFF2-40B4-BE49-F238E27FC236}">
                <a16:creationId xmlns:a16="http://schemas.microsoft.com/office/drawing/2014/main" id="{710CDDA2-D5EA-1D0A-F656-BFD18D0C1FC6}"/>
              </a:ext>
            </a:extLst>
          </p:cNvPr>
          <p:cNvPicPr>
            <a:picLocks noChangeAspect="1"/>
          </p:cNvPicPr>
          <p:nvPr/>
        </p:nvPicPr>
        <p:blipFill>
          <a:blip r:embed="rId4"/>
          <a:stretch>
            <a:fillRect/>
          </a:stretch>
        </p:blipFill>
        <p:spPr>
          <a:xfrm>
            <a:off x="2584348" y="1673808"/>
            <a:ext cx="3092426" cy="1418714"/>
          </a:xfrm>
          <a:prstGeom prst="rect">
            <a:avLst/>
          </a:prstGeom>
        </p:spPr>
      </p:pic>
    </p:spTree>
    <p:extLst>
      <p:ext uri="{BB962C8B-B14F-4D97-AF65-F5344CB8AC3E}">
        <p14:creationId xmlns:p14="http://schemas.microsoft.com/office/powerpoint/2010/main" val="914521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2800" y="0"/>
            <a:ext cx="1083310" cy="541655"/>
          </a:xfrm>
          <a:custGeom>
            <a:avLst/>
            <a:gdLst/>
            <a:ahLst/>
            <a:cxnLst/>
            <a:rect l="l" t="t" r="r" b="b"/>
            <a:pathLst>
              <a:path w="1083310" h="541655">
                <a:moveTo>
                  <a:pt x="1082975" y="0"/>
                </a:moveTo>
                <a:lnTo>
                  <a:pt x="0" y="0"/>
                </a:lnTo>
                <a:lnTo>
                  <a:pt x="541483" y="541483"/>
                </a:lnTo>
                <a:lnTo>
                  <a:pt x="1082975" y="0"/>
                </a:lnTo>
                <a:close/>
              </a:path>
            </a:pathLst>
          </a:custGeom>
          <a:solidFill>
            <a:srgbClr val="6FB0DA"/>
          </a:solidFill>
        </p:spPr>
        <p:txBody>
          <a:bodyPr wrap="square" lIns="0" tIns="0" rIns="0" bIns="0" rtlCol="0"/>
          <a:lstStyle/>
          <a:p>
            <a:endParaRPr/>
          </a:p>
        </p:txBody>
      </p:sp>
      <p:grpSp>
        <p:nvGrpSpPr>
          <p:cNvPr id="3" name="object 3"/>
          <p:cNvGrpSpPr/>
          <p:nvPr/>
        </p:nvGrpSpPr>
        <p:grpSpPr>
          <a:xfrm>
            <a:off x="1512" y="1009211"/>
            <a:ext cx="571500" cy="1111250"/>
            <a:chOff x="1512" y="1009211"/>
            <a:chExt cx="571500" cy="1111250"/>
          </a:xfrm>
        </p:grpSpPr>
        <p:sp>
          <p:nvSpPr>
            <p:cNvPr id="4" name="object 4"/>
            <p:cNvSpPr/>
            <p:nvPr/>
          </p:nvSpPr>
          <p:spPr>
            <a:xfrm>
              <a:off x="1512" y="1181075"/>
              <a:ext cx="571500" cy="939800"/>
            </a:xfrm>
            <a:custGeom>
              <a:avLst/>
              <a:gdLst/>
              <a:ahLst/>
              <a:cxnLst/>
              <a:rect l="l" t="t" r="r" b="b"/>
              <a:pathLst>
                <a:path w="571500" h="939800">
                  <a:moveTo>
                    <a:pt x="187320" y="0"/>
                  </a:moveTo>
                  <a:lnTo>
                    <a:pt x="0" y="187320"/>
                  </a:lnTo>
                  <a:lnTo>
                    <a:pt x="0" y="923890"/>
                  </a:lnTo>
                  <a:lnTo>
                    <a:pt x="15442" y="939332"/>
                  </a:lnTo>
                  <a:lnTo>
                    <a:pt x="571048" y="383727"/>
                  </a:lnTo>
                  <a:lnTo>
                    <a:pt x="187320" y="0"/>
                  </a:lnTo>
                  <a:close/>
                </a:path>
              </a:pathLst>
            </a:custGeom>
            <a:solidFill>
              <a:srgbClr val="484C67"/>
            </a:solidFill>
          </p:spPr>
          <p:txBody>
            <a:bodyPr wrap="square" lIns="0" tIns="0" rIns="0" bIns="0" rtlCol="0"/>
            <a:lstStyle/>
            <a:p>
              <a:endParaRPr/>
            </a:p>
          </p:txBody>
        </p:sp>
        <p:sp>
          <p:nvSpPr>
            <p:cNvPr id="5" name="object 5"/>
            <p:cNvSpPr/>
            <p:nvPr/>
          </p:nvSpPr>
          <p:spPr>
            <a:xfrm>
              <a:off x="1512" y="1009211"/>
              <a:ext cx="217804" cy="420370"/>
            </a:xfrm>
            <a:custGeom>
              <a:avLst/>
              <a:gdLst/>
              <a:ahLst/>
              <a:cxnLst/>
              <a:rect l="l" t="t" r="r" b="b"/>
              <a:pathLst>
                <a:path w="217804" h="420369">
                  <a:moveTo>
                    <a:pt x="15439" y="0"/>
                  </a:moveTo>
                  <a:lnTo>
                    <a:pt x="0" y="15439"/>
                  </a:lnTo>
                  <a:lnTo>
                    <a:pt x="0" y="419948"/>
                  </a:lnTo>
                  <a:lnTo>
                    <a:pt x="217693" y="202249"/>
                  </a:lnTo>
                  <a:lnTo>
                    <a:pt x="15439" y="0"/>
                  </a:lnTo>
                  <a:close/>
                </a:path>
              </a:pathLst>
            </a:custGeom>
            <a:solidFill>
              <a:srgbClr val="6FB0DA"/>
            </a:solidFill>
          </p:spPr>
          <p:txBody>
            <a:bodyPr wrap="square" lIns="0" tIns="0" rIns="0" bIns="0" rtlCol="0"/>
            <a:lstStyle/>
            <a:p>
              <a:endParaRPr/>
            </a:p>
          </p:txBody>
        </p:sp>
      </p:grpSp>
      <p:grpSp>
        <p:nvGrpSpPr>
          <p:cNvPr id="6" name="object 6"/>
          <p:cNvGrpSpPr/>
          <p:nvPr/>
        </p:nvGrpSpPr>
        <p:grpSpPr>
          <a:xfrm>
            <a:off x="0" y="0"/>
            <a:ext cx="1702082" cy="3288792"/>
            <a:chOff x="0" y="0"/>
            <a:chExt cx="1702082" cy="3288792"/>
          </a:xfrm>
        </p:grpSpPr>
        <p:pic>
          <p:nvPicPr>
            <p:cNvPr id="9" name="object 9"/>
            <p:cNvPicPr/>
            <p:nvPr/>
          </p:nvPicPr>
          <p:blipFill>
            <a:blip r:embed="rId2" cstate="print"/>
            <a:stretch>
              <a:fillRect/>
            </a:stretch>
          </p:blipFill>
          <p:spPr>
            <a:xfrm>
              <a:off x="0" y="1672270"/>
              <a:ext cx="1702082" cy="1616522"/>
            </a:xfrm>
            <a:prstGeom prst="rect">
              <a:avLst/>
            </a:prstGeom>
          </p:spPr>
        </p:pic>
        <p:pic>
          <p:nvPicPr>
            <p:cNvPr id="10" name="object 10"/>
            <p:cNvPicPr/>
            <p:nvPr/>
          </p:nvPicPr>
          <p:blipFill>
            <a:blip r:embed="rId3" cstate="print"/>
            <a:stretch>
              <a:fillRect/>
            </a:stretch>
          </p:blipFill>
          <p:spPr>
            <a:xfrm>
              <a:off x="0" y="0"/>
              <a:ext cx="1520833" cy="1475231"/>
            </a:xfrm>
            <a:prstGeom prst="rect">
              <a:avLst/>
            </a:prstGeom>
          </p:spPr>
        </p:pic>
      </p:grpSp>
      <p:sp>
        <p:nvSpPr>
          <p:cNvPr id="11" name="object 11"/>
          <p:cNvSpPr txBox="1">
            <a:spLocks noGrp="1"/>
          </p:cNvSpPr>
          <p:nvPr>
            <p:ph type="title"/>
          </p:nvPr>
        </p:nvSpPr>
        <p:spPr>
          <a:xfrm>
            <a:off x="2698750" y="279562"/>
            <a:ext cx="2978024" cy="321883"/>
          </a:xfrm>
          <a:prstGeom prst="rect">
            <a:avLst/>
          </a:prstGeom>
        </p:spPr>
        <p:txBody>
          <a:bodyPr vert="horz" wrap="square" lIns="0" tIns="13970" rIns="0" bIns="0" rtlCol="0">
            <a:spAutoFit/>
          </a:bodyPr>
          <a:lstStyle/>
          <a:p>
            <a:pPr marL="12700">
              <a:lnSpc>
                <a:spcPct val="100000"/>
              </a:lnSpc>
              <a:spcBef>
                <a:spcPts val="110"/>
              </a:spcBef>
            </a:pPr>
            <a:r>
              <a:rPr lang="en-US" sz="2000" dirty="0"/>
              <a:t>Existing Methods (contd.)</a:t>
            </a:r>
            <a:endParaRPr sz="2000" dirty="0"/>
          </a:p>
        </p:txBody>
      </p:sp>
      <p:sp>
        <p:nvSpPr>
          <p:cNvPr id="13" name="object 13"/>
          <p:cNvSpPr txBox="1"/>
          <p:nvPr/>
        </p:nvSpPr>
        <p:spPr>
          <a:xfrm>
            <a:off x="1397125" y="764972"/>
            <a:ext cx="4044825" cy="668516"/>
          </a:xfrm>
          <a:prstGeom prst="rect">
            <a:avLst/>
          </a:prstGeom>
        </p:spPr>
        <p:txBody>
          <a:bodyPr vert="horz" wrap="square" lIns="0" tIns="15875" rIns="0" bIns="0" rtlCol="0">
            <a:spAutoFit/>
          </a:bodyPr>
          <a:lstStyle/>
          <a:p>
            <a:pPr marL="12700" marR="5080" algn="just">
              <a:lnSpc>
                <a:spcPct val="101099"/>
              </a:lnSpc>
              <a:spcBef>
                <a:spcPts val="125"/>
              </a:spcBef>
            </a:pPr>
            <a:r>
              <a:rPr lang="en-US" sz="850" dirty="0">
                <a:solidFill>
                  <a:schemeClr val="bg2"/>
                </a:solidFill>
                <a:latin typeface="Trebuchet MS" panose="020B0603020202020204" pitchFamily="34" charset="0"/>
              </a:rPr>
              <a:t>We have conducted this study in Pakistan, where tea is grown. These tea fields are located at an altitude of 1000 m from the sea level and located at 34◦2800” N, 73◦16060” E in </a:t>
            </a:r>
            <a:r>
              <a:rPr lang="en-US" sz="850" dirty="0" err="1">
                <a:solidFill>
                  <a:schemeClr val="bg2"/>
                </a:solidFill>
                <a:latin typeface="Trebuchet MS" panose="020B0603020202020204" pitchFamily="34" charset="0"/>
              </a:rPr>
              <a:t>Pakhal</a:t>
            </a:r>
            <a:r>
              <a:rPr lang="en-US" sz="850" dirty="0">
                <a:solidFill>
                  <a:schemeClr val="bg2"/>
                </a:solidFill>
                <a:latin typeface="Trebuchet MS" panose="020B0603020202020204" pitchFamily="34" charset="0"/>
              </a:rPr>
              <a:t> valley </a:t>
            </a:r>
            <a:r>
              <a:rPr lang="en-US" sz="850" dirty="0" err="1">
                <a:solidFill>
                  <a:schemeClr val="bg2"/>
                </a:solidFill>
                <a:latin typeface="Trebuchet MS" panose="020B0603020202020204" pitchFamily="34" charset="0"/>
              </a:rPr>
              <a:t>Shinkiari</a:t>
            </a:r>
            <a:r>
              <a:rPr lang="en-US" sz="850" dirty="0">
                <a:solidFill>
                  <a:schemeClr val="bg2"/>
                </a:solidFill>
                <a:latin typeface="Trebuchet MS" panose="020B0603020202020204" pitchFamily="34" charset="0"/>
              </a:rPr>
              <a:t>, </a:t>
            </a:r>
            <a:r>
              <a:rPr lang="en-US" sz="850" dirty="0" err="1">
                <a:solidFill>
                  <a:schemeClr val="bg2"/>
                </a:solidFill>
                <a:latin typeface="Trebuchet MS" panose="020B0603020202020204" pitchFamily="34" charset="0"/>
              </a:rPr>
              <a:t>Mansehra</a:t>
            </a:r>
            <a:r>
              <a:rPr lang="en-US" sz="850" dirty="0">
                <a:solidFill>
                  <a:schemeClr val="bg2"/>
                </a:solidFill>
                <a:latin typeface="Trebuchet MS" panose="020B0603020202020204" pitchFamily="34" charset="0"/>
              </a:rPr>
              <a:t>, Pakistan, as shown in Figure 2a,b. The total area of the fields amounts to approximately 30 acres. This tea garden has an equipped soil laboratory and a black and green tea processing unit</a:t>
            </a:r>
            <a:endParaRPr sz="850" b="1" dirty="0">
              <a:solidFill>
                <a:schemeClr val="bg2"/>
              </a:solidFill>
              <a:latin typeface="Trebuchet MS" panose="020B0603020202020204" pitchFamily="34" charset="0"/>
              <a:cs typeface="Trebuchet MS"/>
            </a:endParaRPr>
          </a:p>
        </p:txBody>
      </p:sp>
      <p:sp>
        <p:nvSpPr>
          <p:cNvPr id="14" name="object 14"/>
          <p:cNvSpPr/>
          <p:nvPr/>
        </p:nvSpPr>
        <p:spPr>
          <a:xfrm>
            <a:off x="2698750" y="642402"/>
            <a:ext cx="2743200" cy="45719"/>
          </a:xfrm>
          <a:custGeom>
            <a:avLst/>
            <a:gdLst/>
            <a:ahLst/>
            <a:cxnLst/>
            <a:rect l="l" t="t" r="r" b="b"/>
            <a:pathLst>
              <a:path w="1141729" h="30480">
                <a:moveTo>
                  <a:pt x="1141653" y="0"/>
                </a:moveTo>
                <a:lnTo>
                  <a:pt x="0" y="0"/>
                </a:lnTo>
                <a:lnTo>
                  <a:pt x="0" y="30429"/>
                </a:lnTo>
                <a:lnTo>
                  <a:pt x="1141653" y="30429"/>
                </a:lnTo>
                <a:lnTo>
                  <a:pt x="1141653" y="0"/>
                </a:lnTo>
                <a:close/>
              </a:path>
            </a:pathLst>
          </a:custGeom>
          <a:solidFill>
            <a:srgbClr val="6FB0DA"/>
          </a:solidFill>
        </p:spPr>
        <p:txBody>
          <a:bodyPr wrap="square" lIns="0" tIns="0" rIns="0" bIns="0" rtlCol="0"/>
          <a:lstStyle/>
          <a:p>
            <a:endParaRPr/>
          </a:p>
        </p:txBody>
      </p:sp>
      <p:pic>
        <p:nvPicPr>
          <p:cNvPr id="12" name="Picture 11">
            <a:extLst>
              <a:ext uri="{FF2B5EF4-FFF2-40B4-BE49-F238E27FC236}">
                <a16:creationId xmlns:a16="http://schemas.microsoft.com/office/drawing/2014/main" id="{38D98CC5-C6C8-9831-D225-2770CDB0973D}"/>
              </a:ext>
            </a:extLst>
          </p:cNvPr>
          <p:cNvPicPr>
            <a:picLocks noChangeAspect="1"/>
          </p:cNvPicPr>
          <p:nvPr/>
        </p:nvPicPr>
        <p:blipFill>
          <a:blip r:embed="rId4"/>
          <a:stretch>
            <a:fillRect/>
          </a:stretch>
        </p:blipFill>
        <p:spPr>
          <a:xfrm>
            <a:off x="2314980" y="1518866"/>
            <a:ext cx="2209114" cy="1769926"/>
          </a:xfrm>
          <a:prstGeom prst="rect">
            <a:avLst/>
          </a:prstGeom>
        </p:spPr>
      </p:pic>
    </p:spTree>
    <p:extLst>
      <p:ext uri="{BB962C8B-B14F-4D97-AF65-F5344CB8AC3E}">
        <p14:creationId xmlns:p14="http://schemas.microsoft.com/office/powerpoint/2010/main" val="3889738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12" y="1298544"/>
            <a:ext cx="1475740" cy="1989455"/>
            <a:chOff x="1512" y="1298544"/>
            <a:chExt cx="1475740" cy="1989455"/>
          </a:xfrm>
        </p:grpSpPr>
        <p:sp>
          <p:nvSpPr>
            <p:cNvPr id="3" name="object 3"/>
            <p:cNvSpPr/>
            <p:nvPr/>
          </p:nvSpPr>
          <p:spPr>
            <a:xfrm>
              <a:off x="1512" y="2174022"/>
              <a:ext cx="1475740" cy="1114425"/>
            </a:xfrm>
            <a:custGeom>
              <a:avLst/>
              <a:gdLst/>
              <a:ahLst/>
              <a:cxnLst/>
              <a:rect l="l" t="t" r="r" b="b"/>
              <a:pathLst>
                <a:path w="1475740" h="1114425">
                  <a:moveTo>
                    <a:pt x="445032" y="0"/>
                  </a:moveTo>
                  <a:lnTo>
                    <a:pt x="0" y="444856"/>
                  </a:lnTo>
                  <a:lnTo>
                    <a:pt x="0" y="1113924"/>
                  </a:lnTo>
                  <a:lnTo>
                    <a:pt x="1391791" y="1113924"/>
                  </a:lnTo>
                  <a:lnTo>
                    <a:pt x="1475551" y="1030125"/>
                  </a:lnTo>
                  <a:lnTo>
                    <a:pt x="445032" y="0"/>
                  </a:lnTo>
                  <a:close/>
                </a:path>
              </a:pathLst>
            </a:custGeom>
            <a:solidFill>
              <a:srgbClr val="484C67"/>
            </a:solidFill>
          </p:spPr>
          <p:txBody>
            <a:bodyPr wrap="square" lIns="0" tIns="0" rIns="0" bIns="0" rtlCol="0"/>
            <a:lstStyle/>
            <a:p>
              <a:endParaRPr/>
            </a:p>
          </p:txBody>
        </p:sp>
        <p:sp>
          <p:nvSpPr>
            <p:cNvPr id="4" name="object 4"/>
            <p:cNvSpPr/>
            <p:nvPr/>
          </p:nvSpPr>
          <p:spPr>
            <a:xfrm>
              <a:off x="1512" y="1298544"/>
              <a:ext cx="615950" cy="1231265"/>
            </a:xfrm>
            <a:custGeom>
              <a:avLst/>
              <a:gdLst/>
              <a:ahLst/>
              <a:cxnLst/>
              <a:rect l="l" t="t" r="r" b="b"/>
              <a:pathLst>
                <a:path w="615950" h="1231264">
                  <a:moveTo>
                    <a:pt x="0" y="0"/>
                  </a:moveTo>
                  <a:lnTo>
                    <a:pt x="0" y="1231134"/>
                  </a:lnTo>
                  <a:lnTo>
                    <a:pt x="615564" y="615562"/>
                  </a:lnTo>
                  <a:lnTo>
                    <a:pt x="0" y="0"/>
                  </a:lnTo>
                  <a:close/>
                </a:path>
              </a:pathLst>
            </a:custGeom>
            <a:solidFill>
              <a:srgbClr val="6FB0DA"/>
            </a:solidFill>
          </p:spPr>
          <p:txBody>
            <a:bodyPr wrap="square" lIns="0" tIns="0" rIns="0" bIns="0" rtlCol="0"/>
            <a:lstStyle/>
            <a:p>
              <a:endParaRPr/>
            </a:p>
          </p:txBody>
        </p:sp>
      </p:grpSp>
      <p:sp>
        <p:nvSpPr>
          <p:cNvPr id="5" name="object 5"/>
          <p:cNvSpPr txBox="1"/>
          <p:nvPr/>
        </p:nvSpPr>
        <p:spPr>
          <a:xfrm>
            <a:off x="-350913" y="200025"/>
            <a:ext cx="1936750" cy="207108"/>
          </a:xfrm>
          <a:prstGeom prst="rect">
            <a:avLst/>
          </a:prstGeom>
        </p:spPr>
        <p:txBody>
          <a:bodyPr vert="horz" wrap="square" lIns="0" tIns="14605" rIns="0" bIns="0" rtlCol="0">
            <a:spAutoFit/>
          </a:bodyPr>
          <a:lstStyle/>
          <a:p>
            <a:pPr marR="5080" algn="r">
              <a:lnSpc>
                <a:spcPts val="1545"/>
              </a:lnSpc>
              <a:spcBef>
                <a:spcPts val="115"/>
              </a:spcBef>
            </a:pPr>
            <a:r>
              <a:rPr lang="en-US" sz="1400" dirty="0">
                <a:solidFill>
                  <a:schemeClr val="bg2"/>
                </a:solidFill>
                <a:latin typeface="Cambria"/>
                <a:cs typeface="Cambria"/>
              </a:rPr>
              <a:t>DATA</a:t>
            </a:r>
            <a:endParaRPr sz="1400" dirty="0">
              <a:solidFill>
                <a:schemeClr val="bg2"/>
              </a:solidFill>
              <a:latin typeface="Cambria"/>
              <a:cs typeface="Cambria"/>
            </a:endParaRPr>
          </a:p>
        </p:txBody>
      </p:sp>
      <p:sp>
        <p:nvSpPr>
          <p:cNvPr id="7" name="object 7"/>
          <p:cNvSpPr txBox="1"/>
          <p:nvPr/>
        </p:nvSpPr>
        <p:spPr>
          <a:xfrm>
            <a:off x="1006535" y="1011683"/>
            <a:ext cx="1935480" cy="1593128"/>
          </a:xfrm>
          <a:prstGeom prst="rect">
            <a:avLst/>
          </a:prstGeom>
        </p:spPr>
        <p:txBody>
          <a:bodyPr vert="horz" wrap="square" lIns="0" tIns="15875" rIns="0" bIns="0" rtlCol="0">
            <a:spAutoFit/>
          </a:bodyPr>
          <a:lstStyle/>
          <a:p>
            <a:pPr marL="12700" marR="5080" indent="589915">
              <a:lnSpc>
                <a:spcPct val="101099"/>
              </a:lnSpc>
              <a:spcBef>
                <a:spcPts val="125"/>
              </a:spcBef>
            </a:pPr>
            <a:r>
              <a:rPr lang="en-US" sz="850" dirty="0">
                <a:solidFill>
                  <a:schemeClr val="bg2"/>
                </a:solidFill>
                <a:latin typeface="Trebuchet MS"/>
                <a:cs typeface="Trebuchet MS"/>
              </a:rPr>
              <a:t>Data on weather, soil, crop, </a:t>
            </a:r>
            <a:r>
              <a:rPr lang="en-US" sz="850" dirty="0" err="1">
                <a:solidFill>
                  <a:schemeClr val="bg2"/>
                </a:solidFill>
                <a:latin typeface="Trebuchet MS"/>
                <a:cs typeface="Trebuchet MS"/>
              </a:rPr>
              <a:t>agro</a:t>
            </a:r>
            <a:r>
              <a:rPr lang="en-US" sz="850" dirty="0">
                <a:solidFill>
                  <a:schemeClr val="bg2"/>
                </a:solidFill>
                <a:latin typeface="Trebuchet MS"/>
                <a:cs typeface="Trebuchet MS"/>
              </a:rPr>
              <a:t>-management, and plucking were collected from NTHRI tea fields from 2009 to 2019. The data was used to estimate tea yield using the </a:t>
            </a:r>
            <a:r>
              <a:rPr lang="en-US" sz="850" dirty="0" err="1">
                <a:solidFill>
                  <a:schemeClr val="bg2"/>
                </a:solidFill>
                <a:latin typeface="Trebuchet MS"/>
                <a:cs typeface="Trebuchet MS"/>
              </a:rPr>
              <a:t>AquaCrop</a:t>
            </a:r>
            <a:r>
              <a:rPr lang="en-US" sz="850" dirty="0">
                <a:solidFill>
                  <a:schemeClr val="bg2"/>
                </a:solidFill>
                <a:latin typeface="Trebuchet MS"/>
                <a:cs typeface="Trebuchet MS"/>
              </a:rPr>
              <a:t> simulation model and ML techniques. We processed 239 raw data samples, mapped meteorological data, prepared four datasets for the CSM, and calibrated our </a:t>
            </a:r>
            <a:r>
              <a:rPr lang="en-US" sz="850" dirty="0" err="1">
                <a:solidFill>
                  <a:schemeClr val="bg2"/>
                </a:solidFill>
                <a:latin typeface="Trebuchet MS"/>
                <a:cs typeface="Trebuchet MS"/>
              </a:rPr>
              <a:t>AquaCrop</a:t>
            </a:r>
            <a:r>
              <a:rPr lang="en-US" sz="850" dirty="0">
                <a:solidFill>
                  <a:schemeClr val="bg2"/>
                </a:solidFill>
                <a:latin typeface="Trebuchet MS"/>
                <a:cs typeface="Trebuchet MS"/>
              </a:rPr>
              <a:t> model using weather, crop, soil, and </a:t>
            </a:r>
            <a:r>
              <a:rPr lang="en-US" sz="850" dirty="0" err="1">
                <a:solidFill>
                  <a:schemeClr val="bg2"/>
                </a:solidFill>
                <a:latin typeface="Trebuchet MS"/>
                <a:cs typeface="Trebuchet MS"/>
              </a:rPr>
              <a:t>agro</a:t>
            </a:r>
            <a:r>
              <a:rPr lang="en-US" sz="850" dirty="0">
                <a:solidFill>
                  <a:schemeClr val="bg2"/>
                </a:solidFill>
                <a:latin typeface="Trebuchet MS"/>
                <a:cs typeface="Trebuchet MS"/>
              </a:rPr>
              <a:t>-management data.</a:t>
            </a:r>
            <a:endParaRPr sz="850" dirty="0">
              <a:solidFill>
                <a:schemeClr val="bg2"/>
              </a:solidFill>
              <a:latin typeface="Trebuchet MS"/>
              <a:cs typeface="Trebuchet MS"/>
            </a:endParaRPr>
          </a:p>
        </p:txBody>
      </p:sp>
      <p:sp>
        <p:nvSpPr>
          <p:cNvPr id="8" name="object 8"/>
          <p:cNvSpPr/>
          <p:nvPr/>
        </p:nvSpPr>
        <p:spPr>
          <a:xfrm>
            <a:off x="824319" y="504825"/>
            <a:ext cx="1294130" cy="30480"/>
          </a:xfrm>
          <a:custGeom>
            <a:avLst/>
            <a:gdLst/>
            <a:ahLst/>
            <a:cxnLst/>
            <a:rect l="l" t="t" r="r" b="b"/>
            <a:pathLst>
              <a:path w="1294130" h="30480">
                <a:moveTo>
                  <a:pt x="1293863" y="0"/>
                </a:moveTo>
                <a:lnTo>
                  <a:pt x="0" y="0"/>
                </a:lnTo>
                <a:lnTo>
                  <a:pt x="0" y="30454"/>
                </a:lnTo>
                <a:lnTo>
                  <a:pt x="1293863" y="30454"/>
                </a:lnTo>
                <a:lnTo>
                  <a:pt x="1293863" y="0"/>
                </a:lnTo>
                <a:close/>
              </a:path>
            </a:pathLst>
          </a:custGeom>
          <a:solidFill>
            <a:srgbClr val="6FB0DA"/>
          </a:solidFill>
        </p:spPr>
        <p:txBody>
          <a:bodyPr wrap="square" lIns="0" tIns="0" rIns="0" bIns="0" rtlCol="0"/>
          <a:lstStyle/>
          <a:p>
            <a:endParaRPr/>
          </a:p>
        </p:txBody>
      </p:sp>
      <p:pic>
        <p:nvPicPr>
          <p:cNvPr id="9" name="object 9"/>
          <p:cNvPicPr/>
          <p:nvPr/>
        </p:nvPicPr>
        <p:blipFill>
          <a:blip r:embed="rId2" cstate="print"/>
          <a:stretch>
            <a:fillRect/>
          </a:stretch>
        </p:blipFill>
        <p:spPr>
          <a:xfrm>
            <a:off x="3546988" y="1061668"/>
            <a:ext cx="2036673" cy="203667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12" y="1298544"/>
            <a:ext cx="1475740" cy="1989455"/>
            <a:chOff x="1512" y="1298544"/>
            <a:chExt cx="1475740" cy="1989455"/>
          </a:xfrm>
        </p:grpSpPr>
        <p:sp>
          <p:nvSpPr>
            <p:cNvPr id="3" name="object 3"/>
            <p:cNvSpPr/>
            <p:nvPr/>
          </p:nvSpPr>
          <p:spPr>
            <a:xfrm>
              <a:off x="1512" y="2174022"/>
              <a:ext cx="1475740" cy="1114425"/>
            </a:xfrm>
            <a:custGeom>
              <a:avLst/>
              <a:gdLst/>
              <a:ahLst/>
              <a:cxnLst/>
              <a:rect l="l" t="t" r="r" b="b"/>
              <a:pathLst>
                <a:path w="1475740" h="1114425">
                  <a:moveTo>
                    <a:pt x="445032" y="0"/>
                  </a:moveTo>
                  <a:lnTo>
                    <a:pt x="0" y="444856"/>
                  </a:lnTo>
                  <a:lnTo>
                    <a:pt x="0" y="1113924"/>
                  </a:lnTo>
                  <a:lnTo>
                    <a:pt x="1391791" y="1113924"/>
                  </a:lnTo>
                  <a:lnTo>
                    <a:pt x="1475551" y="1030125"/>
                  </a:lnTo>
                  <a:lnTo>
                    <a:pt x="445032" y="0"/>
                  </a:lnTo>
                  <a:close/>
                </a:path>
              </a:pathLst>
            </a:custGeom>
            <a:solidFill>
              <a:srgbClr val="484C67"/>
            </a:solidFill>
          </p:spPr>
          <p:txBody>
            <a:bodyPr wrap="square" lIns="0" tIns="0" rIns="0" bIns="0" rtlCol="0"/>
            <a:lstStyle/>
            <a:p>
              <a:endParaRPr/>
            </a:p>
          </p:txBody>
        </p:sp>
        <p:sp>
          <p:nvSpPr>
            <p:cNvPr id="4" name="object 4"/>
            <p:cNvSpPr/>
            <p:nvPr/>
          </p:nvSpPr>
          <p:spPr>
            <a:xfrm>
              <a:off x="1512" y="1298544"/>
              <a:ext cx="615950" cy="1231265"/>
            </a:xfrm>
            <a:custGeom>
              <a:avLst/>
              <a:gdLst/>
              <a:ahLst/>
              <a:cxnLst/>
              <a:rect l="l" t="t" r="r" b="b"/>
              <a:pathLst>
                <a:path w="615950" h="1231264">
                  <a:moveTo>
                    <a:pt x="0" y="0"/>
                  </a:moveTo>
                  <a:lnTo>
                    <a:pt x="0" y="1231134"/>
                  </a:lnTo>
                  <a:lnTo>
                    <a:pt x="615564" y="615562"/>
                  </a:lnTo>
                  <a:lnTo>
                    <a:pt x="0" y="0"/>
                  </a:lnTo>
                  <a:close/>
                </a:path>
              </a:pathLst>
            </a:custGeom>
            <a:solidFill>
              <a:srgbClr val="6FB0DA"/>
            </a:solidFill>
          </p:spPr>
          <p:txBody>
            <a:bodyPr wrap="square" lIns="0" tIns="0" rIns="0" bIns="0" rtlCol="0"/>
            <a:lstStyle/>
            <a:p>
              <a:endParaRPr/>
            </a:p>
          </p:txBody>
        </p:sp>
      </p:grpSp>
      <p:sp>
        <p:nvSpPr>
          <p:cNvPr id="5" name="object 5"/>
          <p:cNvSpPr txBox="1"/>
          <p:nvPr/>
        </p:nvSpPr>
        <p:spPr>
          <a:xfrm>
            <a:off x="3336" y="272078"/>
            <a:ext cx="1936750" cy="207108"/>
          </a:xfrm>
          <a:prstGeom prst="rect">
            <a:avLst/>
          </a:prstGeom>
        </p:spPr>
        <p:txBody>
          <a:bodyPr vert="horz" wrap="square" lIns="0" tIns="14605" rIns="0" bIns="0" rtlCol="0">
            <a:spAutoFit/>
          </a:bodyPr>
          <a:lstStyle/>
          <a:p>
            <a:pPr marR="5080" algn="r">
              <a:lnSpc>
                <a:spcPts val="1545"/>
              </a:lnSpc>
              <a:spcBef>
                <a:spcPts val="115"/>
              </a:spcBef>
            </a:pPr>
            <a:r>
              <a:rPr lang="en-US" sz="1400" dirty="0">
                <a:solidFill>
                  <a:schemeClr val="bg2"/>
                </a:solidFill>
                <a:latin typeface="Cambria"/>
                <a:cs typeface="Cambria"/>
              </a:rPr>
              <a:t>DATA CONTD.</a:t>
            </a:r>
            <a:endParaRPr sz="1400" dirty="0">
              <a:solidFill>
                <a:schemeClr val="bg2"/>
              </a:solidFill>
              <a:latin typeface="Cambria"/>
              <a:cs typeface="Cambria"/>
            </a:endParaRPr>
          </a:p>
        </p:txBody>
      </p:sp>
      <p:sp>
        <p:nvSpPr>
          <p:cNvPr id="8" name="object 8"/>
          <p:cNvSpPr/>
          <p:nvPr/>
        </p:nvSpPr>
        <p:spPr>
          <a:xfrm>
            <a:off x="824319" y="504825"/>
            <a:ext cx="1294130" cy="30480"/>
          </a:xfrm>
          <a:custGeom>
            <a:avLst/>
            <a:gdLst/>
            <a:ahLst/>
            <a:cxnLst/>
            <a:rect l="l" t="t" r="r" b="b"/>
            <a:pathLst>
              <a:path w="1294130" h="30480">
                <a:moveTo>
                  <a:pt x="1293863" y="0"/>
                </a:moveTo>
                <a:lnTo>
                  <a:pt x="0" y="0"/>
                </a:lnTo>
                <a:lnTo>
                  <a:pt x="0" y="30454"/>
                </a:lnTo>
                <a:lnTo>
                  <a:pt x="1293863" y="30454"/>
                </a:lnTo>
                <a:lnTo>
                  <a:pt x="1293863" y="0"/>
                </a:lnTo>
                <a:close/>
              </a:path>
            </a:pathLst>
          </a:custGeom>
          <a:solidFill>
            <a:srgbClr val="6FB0DA"/>
          </a:solidFill>
        </p:spPr>
        <p:txBody>
          <a:bodyPr wrap="square" lIns="0" tIns="0" rIns="0" bIns="0" rtlCol="0"/>
          <a:lstStyle/>
          <a:p>
            <a:endParaRPr/>
          </a:p>
        </p:txBody>
      </p:sp>
      <p:pic>
        <p:nvPicPr>
          <p:cNvPr id="9" name="object 9"/>
          <p:cNvPicPr/>
          <p:nvPr/>
        </p:nvPicPr>
        <p:blipFill>
          <a:blip r:embed="rId2" cstate="print"/>
          <a:stretch>
            <a:fillRect/>
          </a:stretch>
        </p:blipFill>
        <p:spPr>
          <a:xfrm>
            <a:off x="3546988" y="1061668"/>
            <a:ext cx="2036673" cy="2036671"/>
          </a:xfrm>
          <a:prstGeom prst="rect">
            <a:avLst/>
          </a:prstGeom>
        </p:spPr>
      </p:pic>
      <p:pic>
        <p:nvPicPr>
          <p:cNvPr id="10" name="Picture 9">
            <a:extLst>
              <a:ext uri="{FF2B5EF4-FFF2-40B4-BE49-F238E27FC236}">
                <a16:creationId xmlns:a16="http://schemas.microsoft.com/office/drawing/2014/main" id="{77F8F1B2-726D-B0BC-9B93-AC49DAFDAA09}"/>
              </a:ext>
            </a:extLst>
          </p:cNvPr>
          <p:cNvPicPr>
            <a:picLocks noChangeAspect="1"/>
          </p:cNvPicPr>
          <p:nvPr/>
        </p:nvPicPr>
        <p:blipFill>
          <a:blip r:embed="rId3"/>
          <a:stretch>
            <a:fillRect/>
          </a:stretch>
        </p:blipFill>
        <p:spPr>
          <a:xfrm>
            <a:off x="412750" y="885483"/>
            <a:ext cx="2820821" cy="585523"/>
          </a:xfrm>
          <a:prstGeom prst="rect">
            <a:avLst/>
          </a:prstGeom>
        </p:spPr>
      </p:pic>
      <p:pic>
        <p:nvPicPr>
          <p:cNvPr id="12" name="Picture 11">
            <a:extLst>
              <a:ext uri="{FF2B5EF4-FFF2-40B4-BE49-F238E27FC236}">
                <a16:creationId xmlns:a16="http://schemas.microsoft.com/office/drawing/2014/main" id="{3DBEE7E0-CC05-4CE6-4A0F-41CB057A9ED0}"/>
              </a:ext>
            </a:extLst>
          </p:cNvPr>
          <p:cNvPicPr>
            <a:picLocks noChangeAspect="1"/>
          </p:cNvPicPr>
          <p:nvPr/>
        </p:nvPicPr>
        <p:blipFill>
          <a:blip r:embed="rId4"/>
          <a:stretch>
            <a:fillRect/>
          </a:stretch>
        </p:blipFill>
        <p:spPr>
          <a:xfrm>
            <a:off x="1090487" y="1546332"/>
            <a:ext cx="2346812" cy="802025"/>
          </a:xfrm>
          <a:prstGeom prst="rect">
            <a:avLst/>
          </a:prstGeom>
        </p:spPr>
      </p:pic>
      <p:pic>
        <p:nvPicPr>
          <p:cNvPr id="14" name="Picture 13">
            <a:extLst>
              <a:ext uri="{FF2B5EF4-FFF2-40B4-BE49-F238E27FC236}">
                <a16:creationId xmlns:a16="http://schemas.microsoft.com/office/drawing/2014/main" id="{8F218E9B-8C6F-4717-FDC2-CD0BFB588A4B}"/>
              </a:ext>
            </a:extLst>
          </p:cNvPr>
          <p:cNvPicPr>
            <a:picLocks noChangeAspect="1"/>
          </p:cNvPicPr>
          <p:nvPr/>
        </p:nvPicPr>
        <p:blipFill>
          <a:blip r:embed="rId5"/>
          <a:stretch>
            <a:fillRect/>
          </a:stretch>
        </p:blipFill>
        <p:spPr>
          <a:xfrm>
            <a:off x="1569684" y="2423684"/>
            <a:ext cx="2235027" cy="802025"/>
          </a:xfrm>
          <a:prstGeom prst="rect">
            <a:avLst/>
          </a:prstGeom>
        </p:spPr>
      </p:pic>
    </p:spTree>
    <p:extLst>
      <p:ext uri="{BB962C8B-B14F-4D97-AF65-F5344CB8AC3E}">
        <p14:creationId xmlns:p14="http://schemas.microsoft.com/office/powerpoint/2010/main" val="41598122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TotalTime>
  <Words>1467</Words>
  <Application>Microsoft Office PowerPoint</Application>
  <PresentationFormat>Custom</PresentationFormat>
  <Paragraphs>48</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SimSun</vt:lpstr>
      <vt:lpstr>Arial</vt:lpstr>
      <vt:lpstr>Calibri</vt:lpstr>
      <vt:lpstr>Cambria</vt:lpstr>
      <vt:lpstr>Trebuchet MS</vt:lpstr>
      <vt:lpstr>Office Theme</vt:lpstr>
      <vt:lpstr>Tea  Crop  Forecasting: Blending  Nature's Wisdom  with AI Ingenuity</vt:lpstr>
      <vt:lpstr>  Abstract</vt:lpstr>
      <vt:lpstr>PowerPoint Presentation</vt:lpstr>
      <vt:lpstr>1. How to calibrate the selected CSM?  2. How do ML regression algorithms perform     for tea yield prediction?  3. Which technique from both ML and CSM performs better for tea yield prediction?</vt:lpstr>
      <vt:lpstr>Existing Methods</vt:lpstr>
      <vt:lpstr>Existing Methods (contd.)</vt:lpstr>
      <vt:lpstr>Existing Methods (contd.)</vt:lpstr>
      <vt:lpstr>PowerPoint Presentation</vt:lpstr>
      <vt:lpstr>PowerPoint Presentation</vt:lpstr>
      <vt:lpstr>Data Preparation</vt:lpstr>
      <vt:lpstr>PowerPoint Presentation</vt:lpstr>
      <vt:lpstr>PowerPoint Presentation</vt:lpstr>
      <vt:lpstr>PowerPoint Presentation</vt:lpstr>
      <vt:lpstr>PowerPoint Presentation</vt:lpstr>
      <vt:lpstr>PowerPoint Presentation</vt:lpstr>
      <vt:lpstr>Regression</vt:lpstr>
      <vt:lpstr>PowerPoint Presentation</vt:lpstr>
      <vt:lpstr>PowerPoint Presentation</vt:lpstr>
      <vt:lpstr>Comparison</vt:lpstr>
      <vt:lpstr>Conclusion</vt:lpstr>
      <vt:lpstr>Embracing the Future of Tea</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  Crop  Forecasting: Blending  Nature's Wisdom  with AI Ingenuity</dc:title>
  <cp:lastModifiedBy>Adib Hossain</cp:lastModifiedBy>
  <cp:revision>2</cp:revision>
  <dcterms:created xsi:type="dcterms:W3CDTF">2023-12-01T14:51:40Z</dcterms:created>
  <dcterms:modified xsi:type="dcterms:W3CDTF">2023-12-01T16:11:21Z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2023-12-01T00:00:00Z</vt:filetime>
  </property>
  <property fmtid="{D5CDD505-2E9C-101B-9397-08002B2CF9AE}" pid="3" name="LastSaved">
    <vt:filetime>2023-12-01T00:00:00Z</vt:filetime>
  </property>
</Properties>
</file>